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4"/>
  </p:sldMasterIdLst>
  <p:notesMasterIdLst>
    <p:notesMasterId r:id="rId76"/>
  </p:notesMasterIdLst>
  <p:sldIdLst>
    <p:sldId id="256" r:id="rId5"/>
    <p:sldId id="257" r:id="rId6"/>
    <p:sldId id="5143" r:id="rId7"/>
    <p:sldId id="5097" r:id="rId8"/>
    <p:sldId id="278" r:id="rId9"/>
    <p:sldId id="2090650494" r:id="rId10"/>
    <p:sldId id="361" r:id="rId11"/>
    <p:sldId id="5170" r:id="rId12"/>
    <p:sldId id="259" r:id="rId13"/>
    <p:sldId id="4203" r:id="rId14"/>
    <p:sldId id="277" r:id="rId15"/>
    <p:sldId id="363" r:id="rId16"/>
    <p:sldId id="4199" r:id="rId17"/>
    <p:sldId id="365" r:id="rId18"/>
    <p:sldId id="5171" r:id="rId19"/>
    <p:sldId id="366" r:id="rId20"/>
    <p:sldId id="4202" r:id="rId21"/>
    <p:sldId id="5172" r:id="rId22"/>
    <p:sldId id="5173" r:id="rId23"/>
    <p:sldId id="4201" r:id="rId24"/>
    <p:sldId id="4209" r:id="rId25"/>
    <p:sldId id="5174" r:id="rId26"/>
    <p:sldId id="4176" r:id="rId27"/>
    <p:sldId id="5137" r:id="rId28"/>
    <p:sldId id="4205" r:id="rId29"/>
    <p:sldId id="5141" r:id="rId30"/>
    <p:sldId id="4208" r:id="rId31"/>
    <p:sldId id="5168" r:id="rId32"/>
    <p:sldId id="5114" r:id="rId33"/>
    <p:sldId id="4212" r:id="rId34"/>
    <p:sldId id="5113" r:id="rId35"/>
    <p:sldId id="5099" r:id="rId36"/>
    <p:sldId id="5162" r:id="rId37"/>
    <p:sldId id="5163" r:id="rId38"/>
    <p:sldId id="4210" r:id="rId39"/>
    <p:sldId id="4211" r:id="rId40"/>
    <p:sldId id="4215" r:id="rId41"/>
    <p:sldId id="5115" r:id="rId42"/>
    <p:sldId id="371" r:id="rId43"/>
    <p:sldId id="372" r:id="rId44"/>
    <p:sldId id="5139" r:id="rId45"/>
    <p:sldId id="258" r:id="rId46"/>
    <p:sldId id="275" r:id="rId47"/>
    <p:sldId id="276" r:id="rId48"/>
    <p:sldId id="367" r:id="rId49"/>
    <p:sldId id="5101" r:id="rId50"/>
    <p:sldId id="5104" r:id="rId51"/>
    <p:sldId id="5102" r:id="rId52"/>
    <p:sldId id="5112" r:id="rId53"/>
    <p:sldId id="5108" r:id="rId54"/>
    <p:sldId id="5110" r:id="rId55"/>
    <p:sldId id="5165" r:id="rId56"/>
    <p:sldId id="5145" r:id="rId57"/>
    <p:sldId id="5136" r:id="rId58"/>
    <p:sldId id="305" r:id="rId59"/>
    <p:sldId id="4175" r:id="rId60"/>
    <p:sldId id="306" r:id="rId61"/>
    <p:sldId id="375" r:id="rId62"/>
    <p:sldId id="373" r:id="rId63"/>
    <p:sldId id="374" r:id="rId64"/>
    <p:sldId id="308" r:id="rId65"/>
    <p:sldId id="309" r:id="rId66"/>
    <p:sldId id="310" r:id="rId67"/>
    <p:sldId id="311" r:id="rId68"/>
    <p:sldId id="312" r:id="rId69"/>
    <p:sldId id="313" r:id="rId70"/>
    <p:sldId id="314" r:id="rId71"/>
    <p:sldId id="260" r:id="rId72"/>
    <p:sldId id="295" r:id="rId73"/>
    <p:sldId id="296" r:id="rId74"/>
    <p:sldId id="307" r:id="rId7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6E9C00-4D51-4EA1-BF65-A644D14E03A8}">
          <p14:sldIdLst>
            <p14:sldId id="256"/>
            <p14:sldId id="257"/>
            <p14:sldId id="5143"/>
          </p14:sldIdLst>
        </p14:section>
        <p14:section name="Install Python" id="{EA120A35-ECD0-4568-B89A-C7746E73FBA1}">
          <p14:sldIdLst>
            <p14:sldId id="5097"/>
            <p14:sldId id="278"/>
            <p14:sldId id="2090650494"/>
            <p14:sldId id="361"/>
          </p14:sldIdLst>
        </p14:section>
        <p14:section name="Datatypes" id="{9CDDA30A-9C74-403B-ACBD-C73534916414}">
          <p14:sldIdLst>
            <p14:sldId id="5170"/>
            <p14:sldId id="259"/>
            <p14:sldId id="4203"/>
            <p14:sldId id="277"/>
            <p14:sldId id="363"/>
            <p14:sldId id="4199"/>
            <p14:sldId id="365"/>
          </p14:sldIdLst>
        </p14:section>
        <p14:section name="Loops" id="{4E14DA15-E9DF-432B-B873-8A1A053D0C49}">
          <p14:sldIdLst>
            <p14:sldId id="5171"/>
            <p14:sldId id="366"/>
            <p14:sldId id="4202"/>
            <p14:sldId id="5172"/>
            <p14:sldId id="5173"/>
            <p14:sldId id="4201"/>
            <p14:sldId id="4209"/>
            <p14:sldId id="5174"/>
            <p14:sldId id="4176"/>
          </p14:sldIdLst>
        </p14:section>
        <p14:section name="Modules" id="{4D309B4E-5777-4CD3-81EE-CDED29C61577}">
          <p14:sldIdLst>
            <p14:sldId id="5137"/>
            <p14:sldId id="4205"/>
            <p14:sldId id="5141"/>
            <p14:sldId id="4208"/>
            <p14:sldId id="5168"/>
            <p14:sldId id="5114"/>
          </p14:sldIdLst>
        </p14:section>
        <p14:section name="Dev Env" id="{6F43EDF2-BF89-41CE-9BFA-4243794610EE}">
          <p14:sldIdLst>
            <p14:sldId id="4212"/>
            <p14:sldId id="5113"/>
            <p14:sldId id="5099"/>
            <p14:sldId id="5162"/>
            <p14:sldId id="5163"/>
            <p14:sldId id="4210"/>
            <p14:sldId id="4211"/>
            <p14:sldId id="4215"/>
            <p14:sldId id="5115"/>
            <p14:sldId id="371"/>
            <p14:sldId id="372"/>
          </p14:sldIdLst>
        </p14:section>
        <p14:section name="Read/write files" id="{125BFC51-3929-4ED2-8849-46504C76F242}">
          <p14:sldIdLst>
            <p14:sldId id="5139"/>
            <p14:sldId id="258"/>
            <p14:sldId id="275"/>
            <p14:sldId id="276"/>
            <p14:sldId id="367"/>
          </p14:sldIdLst>
        </p14:section>
        <p14:section name="Advanced" id="{A6AE2D83-458B-464F-B75C-70F7880DCD45}">
          <p14:sldIdLst>
            <p14:sldId id="5101"/>
            <p14:sldId id="5104"/>
            <p14:sldId id="5102"/>
            <p14:sldId id="5112"/>
            <p14:sldId id="5108"/>
            <p14:sldId id="5110"/>
            <p14:sldId id="5165"/>
            <p14:sldId id="5145"/>
            <p14:sldId id="5136"/>
          </p14:sldIdLst>
        </p14:section>
        <p14:section name="Exercises" id="{F81A379C-74BE-44B9-8DC4-09CCD50DEB33}">
          <p14:sldIdLst>
            <p14:sldId id="305"/>
            <p14:sldId id="4175"/>
            <p14:sldId id="306"/>
            <p14:sldId id="375"/>
            <p14:sldId id="373"/>
            <p14:sldId id="374"/>
            <p14:sldId id="308"/>
            <p14:sldId id="309"/>
            <p14:sldId id="310"/>
            <p14:sldId id="311"/>
            <p14:sldId id="312"/>
            <p14:sldId id="313"/>
            <p14:sldId id="314"/>
          </p14:sldIdLst>
        </p14:section>
        <p14:section name="Sources" id="{741A110C-344A-4959-B9B5-1556C62DFEA0}">
          <p14:sldIdLst>
            <p14:sldId id="260"/>
            <p14:sldId id="295"/>
            <p14:sldId id="29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1706CD-7A73-4836-82E1-39EBD0936392}" v="20" dt="2021-11-28T20:12:09.241"/>
  </p1510:revLst>
</p1510:revInfo>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9685" autoAdjust="0"/>
  </p:normalViewPr>
  <p:slideViewPr>
    <p:cSldViewPr snapToGrid="0">
      <p:cViewPr varScale="1">
        <p:scale>
          <a:sx n="61" d="100"/>
          <a:sy n="61" d="100"/>
        </p:scale>
        <p:origin x="7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0B6D8-F13C-4152-9C7C-99F5E3831021}"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26887-8B6D-4806-A3B2-5E5FA963C967}" type="slidenum">
              <a:rPr lang="en-US" smtClean="0"/>
              <a:t>‹#›</a:t>
            </a:fld>
            <a:endParaRPr lang="en-US"/>
          </a:p>
        </p:txBody>
      </p:sp>
    </p:spTree>
    <p:extLst>
      <p:ext uri="{BB962C8B-B14F-4D97-AF65-F5344CB8AC3E}">
        <p14:creationId xmlns:p14="http://schemas.microsoft.com/office/powerpoint/2010/main" val="2299424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alkingrandomly.com/?p=6209"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peakerdeck.com/fperez/project-jupyter"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zeromq.org/" TargetMode="External"/><Relationship Id="rId5" Type="http://schemas.openxmlformats.org/officeDocument/2006/relationships/hyperlink" Target="https://www.sagemath.org/" TargetMode="External"/><Relationship Id="rId4" Type="http://schemas.openxmlformats.org/officeDocument/2006/relationships/hyperlink" Target="https://gist.github.com/fperez/1579699"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https://xkcd.com/353/</a:t>
            </a:r>
          </a:p>
        </p:txBody>
      </p:sp>
      <p:sp>
        <p:nvSpPr>
          <p:cNvPr id="4" name="Slide Number Placeholder 3"/>
          <p:cNvSpPr>
            <a:spLocks noGrp="1"/>
          </p:cNvSpPr>
          <p:nvPr>
            <p:ph type="sldNum" sz="quarter" idx="5"/>
          </p:nvPr>
        </p:nvSpPr>
        <p:spPr/>
        <p:txBody>
          <a:bodyPr/>
          <a:lstStyle/>
          <a:p>
            <a:fld id="{DD3D89E6-59B9-4CF2-84BD-E462D407D62D}" type="slidenum">
              <a:rPr lang="en-US" smtClean="0"/>
              <a:t>3</a:t>
            </a:fld>
            <a:endParaRPr lang="en-US"/>
          </a:p>
        </p:txBody>
      </p:sp>
    </p:spTree>
    <p:extLst>
      <p:ext uri="{BB962C8B-B14F-4D97-AF65-F5344CB8AC3E}">
        <p14:creationId xmlns:p14="http://schemas.microsoft.com/office/powerpoint/2010/main" val="2367024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22</a:t>
            </a:fld>
            <a:endParaRPr lang="en-US"/>
          </a:p>
        </p:txBody>
      </p:sp>
    </p:spTree>
    <p:extLst>
      <p:ext uri="{BB962C8B-B14F-4D97-AF65-F5344CB8AC3E}">
        <p14:creationId xmlns:p14="http://schemas.microsoft.com/office/powerpoint/2010/main" val="98616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24</a:t>
            </a:fld>
            <a:endParaRPr lang="en-US"/>
          </a:p>
        </p:txBody>
      </p:sp>
    </p:spTree>
    <p:extLst>
      <p:ext uri="{BB962C8B-B14F-4D97-AF65-F5344CB8AC3E}">
        <p14:creationId xmlns:p14="http://schemas.microsoft.com/office/powerpoint/2010/main" val="1420806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docs.python.org/3/reference/import.html</a:t>
            </a:r>
          </a:p>
          <a:p>
            <a:r>
              <a:rPr lang="en-US"/>
              <a:t>docs.python.org/3/tutorial/modules.html</a:t>
            </a:r>
          </a:p>
          <a:p>
            <a:r>
              <a:rPr lang="en-US"/>
              <a:t>docs.python.org/3/library/math.html</a:t>
            </a:r>
          </a:p>
          <a:p>
            <a:endParaRPr lang="en-US"/>
          </a:p>
          <a:p>
            <a:r>
              <a:rPr lang="en-US" u="sng"/>
              <a:t>/!\</a:t>
            </a:r>
            <a:r>
              <a:rPr lang="en-US" u="none"/>
              <a:t> </a:t>
            </a:r>
            <a:r>
              <a:rPr lang="en-GB" sz="1800">
                <a:effectLst/>
                <a:latin typeface="Calibri" panose="020F0502020204030204" pitchFamily="34" charset="0"/>
                <a:ea typeface="Times New Roman" panose="02020603050405020304" pitchFamily="18" charset="0"/>
              </a:rPr>
              <a:t>`from math import *` is very bad and should be punished by death</a:t>
            </a:r>
          </a:p>
          <a:p>
            <a:r>
              <a:rPr lang="en-US">
                <a:hlinkClick r:id="rId3"/>
              </a:rPr>
              <a:t>https://walkingrandomly.com/?p=6209</a:t>
            </a:r>
            <a:endParaRPr lang="en-GB" sz="1800">
              <a:effectLst/>
              <a:latin typeface="Calibri" panose="020F0502020204030204" pitchFamily="34" charset="0"/>
            </a:endParaRPr>
          </a:p>
          <a:p>
            <a:endParaRPr lang="en-GB" sz="1800" u="sng">
              <a:effectLst/>
              <a:latin typeface="Calibri" panose="020F0502020204030204" pitchFamily="34" charset="0"/>
            </a:endParaRPr>
          </a:p>
          <a:p>
            <a:pPr marL="0" lvl="0" indent="0">
              <a:buFont typeface="+mj-lt"/>
              <a:buNone/>
            </a:pPr>
            <a:r>
              <a:rPr lang="en-GB" sz="1100">
                <a:effectLst/>
                <a:latin typeface="Calibri" panose="020F0502020204030204" pitchFamily="34" charset="0"/>
                <a:ea typeface="Times New Roman" panose="02020603050405020304" pitchFamily="18" charset="0"/>
              </a:rPr>
              <a:t>Python doesn’t just have one version of a function….there are many.  E.g. look at all the different behaviours of sqrt!</a:t>
            </a:r>
            <a:endParaRPr lang="en-US" sz="1100">
              <a:effectLst/>
              <a:latin typeface="Calibri" panose="020F0502020204030204" pitchFamily="34" charset="0"/>
              <a:ea typeface="Calibri" panose="020F0502020204030204" pitchFamily="34" charset="0"/>
            </a:endParaRPr>
          </a:p>
          <a:p>
            <a:pPr marL="685800" lvl="1" indent="-228600">
              <a:buFont typeface="+mj-lt"/>
              <a:buAutoNum type="romanLcPeriod"/>
            </a:pPr>
            <a:r>
              <a:rPr lang="en-GB" sz="1100">
                <a:effectLst/>
                <a:latin typeface="Calibri" panose="020F0502020204030204" pitchFamily="34" charset="0"/>
                <a:ea typeface="Calibri" panose="020F0502020204030204" pitchFamily="34" charset="0"/>
              </a:rPr>
              <a:t>Good: Namespaces are good.  MATLAB doesn’t have them. This is bad </a:t>
            </a:r>
            <a:endParaRPr lang="en-US" sz="1100">
              <a:effectLst/>
              <a:latin typeface="Calibri" panose="020F0502020204030204" pitchFamily="34" charset="0"/>
              <a:ea typeface="Calibri" panose="020F0502020204030204" pitchFamily="34" charset="0"/>
            </a:endParaRPr>
          </a:p>
          <a:p>
            <a:pPr marL="685800" lvl="1" indent="-228600">
              <a:buFont typeface="+mj-lt"/>
              <a:buAutoNum type="romanLcPeriod"/>
            </a:pPr>
            <a:r>
              <a:rPr lang="en-GB" sz="1100">
                <a:effectLst/>
                <a:latin typeface="Calibri" panose="020F0502020204030204" pitchFamily="34" charset="0"/>
                <a:ea typeface="Calibri" panose="020F0502020204030204" pitchFamily="34" charset="0"/>
              </a:rPr>
              <a:t>Bad: You are a user and you want to do foo.  Which foo do you use?  Even the official toolchain has many variants.  Fun times! </a:t>
            </a:r>
            <a:endParaRPr lang="en-US" sz="1100">
              <a:effectLst/>
              <a:latin typeface="Calibri" panose="020F0502020204030204" pitchFamily="34" charset="0"/>
              <a:ea typeface="Calibri" panose="020F0502020204030204" pitchFamily="34" charset="0"/>
            </a:endParaRPr>
          </a:p>
          <a:p>
            <a:endParaRPr lang="en-US" u="sng"/>
          </a:p>
          <a:p>
            <a:endParaRPr lang="en-US"/>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2872239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docs.python.org/3/tutorial/modules.html</a:t>
            </a:r>
          </a:p>
          <a:p>
            <a:r>
              <a:rPr lang="en-US" dirty="0"/>
              <a:t>docs.python.org/3/library/math.html</a:t>
            </a:r>
          </a:p>
          <a:p>
            <a:r>
              <a:rPr lang="en-US" dirty="0"/>
              <a:t>docs.python.org/3/library/urllib.request.html</a:t>
            </a:r>
          </a:p>
          <a:p>
            <a:r>
              <a:rPr lang="en-US" dirty="0"/>
              <a:t>docs.python.org/3/library/</a:t>
            </a:r>
            <a:r>
              <a:rPr lang="en-US" dirty="0" err="1"/>
              <a:t>urllib.request.html#urllib.request.urlopen</a:t>
            </a:r>
            <a:endParaRPr lang="en-US" dirty="0"/>
          </a:p>
          <a:p>
            <a:endParaRPr lang="en-US" dirty="0"/>
          </a:p>
          <a:p>
            <a:r>
              <a:rPr lang="en-US" dirty="0"/>
              <a:t>Proceed further with:</a:t>
            </a:r>
          </a:p>
          <a:p>
            <a:r>
              <a:rPr lang="en-US" dirty="0">
                <a:latin typeface="Consolas" panose="020B0609020204030204" pitchFamily="49" charset="0"/>
              </a:rPr>
              <a:t>https://samples.openweathermap.org/data/2.5/weather?q=London&amp;appid=b6907d289e10d714a6e88b30761fae22</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191916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Interaction/Question to the audience: How would you do that in MATLAB?</a:t>
            </a:r>
            <a:br>
              <a:rPr lang="en-US"/>
            </a:br>
            <a:r>
              <a:rPr lang="en-US"/>
              <a:t>By default in MATLAB one function per file </a:t>
            </a:r>
          </a:p>
          <a:p>
            <a:r>
              <a:rPr lang="en-US"/>
              <a:t>AND</a:t>
            </a:r>
          </a:p>
          <a:p>
            <a:r>
              <a:rPr lang="en-US"/>
              <a:t>Equivalent of +</a:t>
            </a:r>
            <a:r>
              <a:rPr lang="en-US" err="1"/>
              <a:t>my_mod</a:t>
            </a:r>
            <a:r>
              <a:rPr lang="en-US"/>
              <a:t> in MATLAB</a:t>
            </a:r>
          </a:p>
        </p:txBody>
      </p:sp>
      <p:sp>
        <p:nvSpPr>
          <p:cNvPr id="4" name="Slide Number Placeholder 3"/>
          <p:cNvSpPr>
            <a:spLocks noGrp="1"/>
          </p:cNvSpPr>
          <p:nvPr>
            <p:ph type="sldNum" sz="quarter" idx="5"/>
          </p:nvPr>
        </p:nvSpPr>
        <p:spPr/>
        <p:txBody>
          <a:bodyPr/>
          <a:lstStyle/>
          <a:p>
            <a:fld id="{DD3D89E6-59B9-4CF2-84BD-E462D407D62D}" type="slidenum">
              <a:rPr lang="en-US" smtClean="0"/>
              <a:t>27</a:t>
            </a:fld>
            <a:endParaRPr lang="en-US"/>
          </a:p>
        </p:txBody>
      </p:sp>
    </p:spTree>
    <p:extLst>
      <p:ext uri="{BB962C8B-B14F-4D97-AF65-F5344CB8AC3E}">
        <p14:creationId xmlns:p14="http://schemas.microsoft.com/office/powerpoint/2010/main" val="716878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29</a:t>
            </a:fld>
            <a:endParaRPr lang="en-US"/>
          </a:p>
        </p:txBody>
      </p:sp>
    </p:spTree>
    <p:extLst>
      <p:ext uri="{BB962C8B-B14F-4D97-AF65-F5344CB8AC3E}">
        <p14:creationId xmlns:p14="http://schemas.microsoft.com/office/powerpoint/2010/main" val="563883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Critical element that made Python </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31</a:t>
            </a:fld>
            <a:endParaRPr lang="en-US"/>
          </a:p>
        </p:txBody>
      </p:sp>
    </p:spTree>
    <p:extLst>
      <p:ext uri="{BB962C8B-B14F-4D97-AF65-F5344CB8AC3E}">
        <p14:creationId xmlns:p14="http://schemas.microsoft.com/office/powerpoint/2010/main" val="310331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err="1">
                <a:solidFill>
                  <a:srgbClr val="000000"/>
                </a:solidFill>
                <a:effectLst/>
                <a:latin typeface="-apple-system"/>
              </a:rPr>
              <a:t>Jupyter</a:t>
            </a:r>
            <a:r>
              <a:rPr lang="en-US" b="0" i="0" dirty="0">
                <a:solidFill>
                  <a:srgbClr val="000000"/>
                </a:solidFill>
                <a:effectLst/>
                <a:latin typeface="-apple-system"/>
              </a:rPr>
              <a:t> Notebooks have become over the years, one of the most used and appreciated data science tools. They combine text (as Markdown), code, and output (numerical and graphical). Notebooks help data scientist to communicate goals, methods and results. It can be seen as an executable form of textbook or scientific paper.</a:t>
            </a:r>
          </a:p>
          <a:p>
            <a:r>
              <a:rPr lang="en-US" b="0" i="0" dirty="0" err="1">
                <a:solidFill>
                  <a:srgbClr val="000000"/>
                </a:solidFill>
                <a:effectLst/>
                <a:latin typeface="-apple-system"/>
              </a:rPr>
              <a:t>Jupyter</a:t>
            </a:r>
            <a:r>
              <a:rPr lang="en-US" b="0" i="0" dirty="0">
                <a:solidFill>
                  <a:srgbClr val="000000"/>
                </a:solidFill>
                <a:effectLst/>
                <a:latin typeface="-apple-system"/>
              </a:rPr>
              <a:t> stands for Julia, Python and R, but it is also an homage to Galileo’s notebooks recording the discovery of the moons of Jupiter.</a:t>
            </a:r>
          </a:p>
          <a:p>
            <a:r>
              <a:rPr lang="en-US" b="0" i="0" dirty="0" err="1">
                <a:solidFill>
                  <a:srgbClr val="000000"/>
                </a:solidFill>
                <a:effectLst/>
                <a:latin typeface="-apple-system"/>
              </a:rPr>
              <a:t>Jupyter</a:t>
            </a:r>
            <a:r>
              <a:rPr lang="en-US" b="0" i="0" dirty="0">
                <a:solidFill>
                  <a:srgbClr val="000000"/>
                </a:solidFill>
                <a:effectLst/>
                <a:latin typeface="-apple-system"/>
              </a:rPr>
              <a:t> is a project that spun off in </a:t>
            </a:r>
            <a:r>
              <a:rPr lang="en-US" b="0" i="0" u="none" strike="noStrike" dirty="0">
                <a:effectLst/>
                <a:latin typeface="-apple-system"/>
                <a:hlinkClick r:id="rId3" tooltip="https://speakerdeck.com/fperez/project-jupyter"/>
              </a:rPr>
              <a:t>2014</a:t>
            </a:r>
            <a:r>
              <a:rPr lang="en-US" b="0" i="0" dirty="0">
                <a:solidFill>
                  <a:srgbClr val="000000"/>
                </a:solidFill>
                <a:effectLst/>
                <a:latin typeface="-apple-system"/>
              </a:rPr>
              <a:t> from </a:t>
            </a:r>
            <a:r>
              <a:rPr lang="en-US" b="0" i="0" dirty="0" err="1">
                <a:solidFill>
                  <a:srgbClr val="000000"/>
                </a:solidFill>
                <a:effectLst/>
                <a:latin typeface="-apple-system"/>
              </a:rPr>
              <a:t>IPython</a:t>
            </a:r>
            <a:r>
              <a:rPr lang="en-US" b="0" i="0" dirty="0">
                <a:solidFill>
                  <a:srgbClr val="000000"/>
                </a:solidFill>
                <a:effectLst/>
                <a:latin typeface="-apple-system"/>
              </a:rPr>
              <a:t>. </a:t>
            </a:r>
            <a:r>
              <a:rPr lang="en-US" b="0" i="0" dirty="0" err="1">
                <a:solidFill>
                  <a:srgbClr val="000000"/>
                </a:solidFill>
                <a:effectLst/>
                <a:latin typeface="-apple-system"/>
              </a:rPr>
              <a:t>IPython</a:t>
            </a:r>
            <a:r>
              <a:rPr lang="en-US" b="0" i="0" dirty="0">
                <a:solidFill>
                  <a:srgbClr val="000000"/>
                </a:solidFill>
                <a:effectLst/>
                <a:latin typeface="-apple-system"/>
              </a:rPr>
              <a:t> stands for Interactive Python and was created in 2001 by Fernando Perez. He drew his inspiration from Maple and Mathematica that both had notebook environments. He really liked the Python language, but he felt limited by the interactive prompt to do scientific computing. So he wrote a python startup file to provide the ability to hold state and capture previous results for reuse, and adding some nice features like loading the Numeric library and </a:t>
            </a:r>
            <a:r>
              <a:rPr lang="en-US" b="0" i="0" dirty="0" err="1">
                <a:solidFill>
                  <a:srgbClr val="000000"/>
                </a:solidFill>
                <a:effectLst/>
                <a:latin typeface="-apple-system"/>
              </a:rPr>
              <a:t>Gnuplot</a:t>
            </a:r>
            <a:r>
              <a:rPr lang="en-US" b="0" i="0" dirty="0">
                <a:solidFill>
                  <a:srgbClr val="000000"/>
                </a:solidFill>
                <a:effectLst/>
                <a:latin typeface="-apple-system"/>
              </a:rPr>
              <a:t>. </a:t>
            </a:r>
            <a:r>
              <a:rPr lang="en-US" b="0" i="0" u="none" strike="noStrike" dirty="0">
                <a:effectLst/>
                <a:latin typeface="-apple-system"/>
                <a:hlinkClick r:id="rId4" tooltip="https://gist.github.com/fperez/1579699"/>
              </a:rPr>
              <a:t>'ipython-0.0.1'</a:t>
            </a:r>
            <a:r>
              <a:rPr lang="en-US" b="0" i="0" dirty="0">
                <a:solidFill>
                  <a:srgbClr val="000000"/>
                </a:solidFill>
                <a:effectLst/>
                <a:latin typeface="-apple-system"/>
              </a:rPr>
              <a:t> was born, a mere 259 lines to be loaded as $PYTHONSTARTUP.</a:t>
            </a:r>
          </a:p>
          <a:p>
            <a:pPr algn="l"/>
            <a:r>
              <a:rPr lang="en-US" b="0" i="0" dirty="0">
                <a:solidFill>
                  <a:srgbClr val="000000"/>
                </a:solidFill>
                <a:effectLst/>
                <a:latin typeface="-apple-system"/>
              </a:rPr>
              <a:t>Around 2006, the </a:t>
            </a:r>
            <a:r>
              <a:rPr lang="en-US" b="0" i="0" dirty="0" err="1">
                <a:solidFill>
                  <a:srgbClr val="000000"/>
                </a:solidFill>
                <a:effectLst/>
                <a:latin typeface="-apple-system"/>
              </a:rPr>
              <a:t>IPython</a:t>
            </a:r>
            <a:r>
              <a:rPr lang="en-US" b="0" i="0" dirty="0">
                <a:solidFill>
                  <a:srgbClr val="000000"/>
                </a:solidFill>
                <a:effectLst/>
                <a:latin typeface="-apple-system"/>
              </a:rPr>
              <a:t> project took some inspiration from another open-source project called </a:t>
            </a:r>
            <a:r>
              <a:rPr lang="en-US" b="0" i="0" u="none" strike="noStrike" dirty="0">
                <a:solidFill>
                  <a:srgbClr val="000000"/>
                </a:solidFill>
                <a:effectLst/>
                <a:latin typeface="-apple-system"/>
                <a:hlinkClick r:id="rId5" tooltip="https://www.sagemath.org/"/>
              </a:rPr>
              <a:t>Sage</a:t>
            </a:r>
            <a:r>
              <a:rPr lang="en-US" b="0" i="0" dirty="0">
                <a:solidFill>
                  <a:srgbClr val="000000"/>
                </a:solidFill>
                <a:effectLst/>
                <a:latin typeface="-apple-system"/>
              </a:rPr>
              <a:t>. The Sage Notebook was taking the route of using the filesystem for notebook operations. You couldn’t meaningfully list files with ls or move around the filesystem by changing directory with cd. Sage would execute your code in hidden directories with each cell actually being a separate subdirectory.</a:t>
            </a:r>
          </a:p>
          <a:p>
            <a:pPr algn="l"/>
            <a:r>
              <a:rPr lang="en-US" b="0" i="0" dirty="0">
                <a:solidFill>
                  <a:srgbClr val="000000"/>
                </a:solidFill>
                <a:effectLst/>
                <a:latin typeface="-apple-system"/>
              </a:rPr>
              <a:t>In 2010, the architecture of </a:t>
            </a:r>
            <a:r>
              <a:rPr lang="en-US" b="0" i="0" dirty="0" err="1">
                <a:solidFill>
                  <a:srgbClr val="000000"/>
                </a:solidFill>
                <a:effectLst/>
                <a:latin typeface="-apple-system"/>
              </a:rPr>
              <a:t>IPython</a:t>
            </a:r>
            <a:r>
              <a:rPr lang="en-US" b="0" i="0" dirty="0">
                <a:solidFill>
                  <a:srgbClr val="000000"/>
                </a:solidFill>
                <a:effectLst/>
                <a:latin typeface="-apple-system"/>
              </a:rPr>
              <a:t> evolved by separating the notebook front-end from the kernel executing Python code, and communicating between the two with the </a:t>
            </a:r>
            <a:r>
              <a:rPr lang="en-US" b="0" i="0" u="none" strike="noStrike" dirty="0" err="1">
                <a:solidFill>
                  <a:srgbClr val="000000"/>
                </a:solidFill>
                <a:effectLst/>
                <a:latin typeface="-apple-system"/>
                <a:hlinkClick r:id="rId6" tooltip="https://zeromq.org/"/>
              </a:rPr>
              <a:t>ZeroMQ</a:t>
            </a:r>
            <a:r>
              <a:rPr lang="en-US" b="0" i="0" u="none" strike="noStrike" dirty="0">
                <a:solidFill>
                  <a:srgbClr val="000000"/>
                </a:solidFill>
                <a:effectLst/>
                <a:latin typeface="-apple-system"/>
                <a:hlinkClick r:id="rId6" tooltip="https://zeromq.org/"/>
              </a:rPr>
              <a:t> protocol</a:t>
            </a:r>
            <a:r>
              <a:rPr lang="en-US" b="0" i="0" dirty="0">
                <a:solidFill>
                  <a:srgbClr val="000000"/>
                </a:solidFill>
                <a:effectLst/>
                <a:latin typeface="-apple-system"/>
              </a:rPr>
              <a:t>. This design enabled the development of a Qt client, a Visual Studio extension, and finally a web frontend.</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32</a:t>
            </a:fld>
            <a:endParaRPr lang="en-US"/>
          </a:p>
        </p:txBody>
      </p:sp>
    </p:spTree>
    <p:extLst>
      <p:ext uri="{BB962C8B-B14F-4D97-AF65-F5344CB8AC3E}">
        <p14:creationId xmlns:p14="http://schemas.microsoft.com/office/powerpoint/2010/main" val="3938703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notebooks are shared &gt;&gt; teaching, </a:t>
            </a:r>
            <a:r>
              <a:rPr lang="en-US" err="1"/>
              <a:t>github</a:t>
            </a:r>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37</a:t>
            </a:fld>
            <a:endParaRPr lang="en-US"/>
          </a:p>
        </p:txBody>
      </p:sp>
    </p:spTree>
    <p:extLst>
      <p:ext uri="{BB962C8B-B14F-4D97-AF65-F5344CB8AC3E}">
        <p14:creationId xmlns:p14="http://schemas.microsoft.com/office/powerpoint/2010/main" val="3869377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38</a:t>
            </a:fld>
            <a:endParaRPr lang="en-US"/>
          </a:p>
        </p:txBody>
      </p:sp>
    </p:spTree>
    <p:extLst>
      <p:ext uri="{BB962C8B-B14F-4D97-AF65-F5344CB8AC3E}">
        <p14:creationId xmlns:p14="http://schemas.microsoft.com/office/powerpoint/2010/main" val="2074931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https://winpython.github.io/</a:t>
            </a:r>
          </a:p>
        </p:txBody>
      </p:sp>
      <p:sp>
        <p:nvSpPr>
          <p:cNvPr id="4" name="Slide Number Placeholder 3"/>
          <p:cNvSpPr>
            <a:spLocks noGrp="1"/>
          </p:cNvSpPr>
          <p:nvPr>
            <p:ph type="sldNum" sz="quarter" idx="5"/>
          </p:nvPr>
        </p:nvSpPr>
        <p:spPr/>
        <p:txBody>
          <a:bodyPr/>
          <a:lstStyle/>
          <a:p>
            <a:fld id="{DD3D89E6-59B9-4CF2-84BD-E462D407D62D}" type="slidenum">
              <a:rPr lang="en-US" smtClean="0"/>
              <a:t>5</a:t>
            </a:fld>
            <a:endParaRPr lang="en-US"/>
          </a:p>
        </p:txBody>
      </p:sp>
    </p:spTree>
    <p:extLst>
      <p:ext uri="{BB962C8B-B14F-4D97-AF65-F5344CB8AC3E}">
        <p14:creationId xmlns:p14="http://schemas.microsoft.com/office/powerpoint/2010/main" val="2826908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https://realpython.com/working-with-files-in-python/</a:t>
            </a:r>
          </a:p>
          <a:p>
            <a:r>
              <a:rPr lang="en-US"/>
              <a:t>https://realpython.com/read-write-files-python/</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41</a:t>
            </a:fld>
            <a:endParaRPr lang="en-US"/>
          </a:p>
        </p:txBody>
      </p:sp>
    </p:spTree>
    <p:extLst>
      <p:ext uri="{BB962C8B-B14F-4D97-AF65-F5344CB8AC3E}">
        <p14:creationId xmlns:p14="http://schemas.microsoft.com/office/powerpoint/2010/main" val="115659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https://realpython.com/python-virtual-environments-a-primer/</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46</a:t>
            </a:fld>
            <a:endParaRPr lang="en-US"/>
          </a:p>
        </p:txBody>
      </p:sp>
    </p:spTree>
    <p:extLst>
      <p:ext uri="{BB962C8B-B14F-4D97-AF65-F5344CB8AC3E}">
        <p14:creationId xmlns:p14="http://schemas.microsoft.com/office/powerpoint/2010/main" val="2845815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a:solidFill>
                  <a:srgbClr val="000000"/>
                </a:solidFill>
                <a:effectLst/>
                <a:latin typeface="Consolas" panose="020B0609020204030204" pitchFamily="49" charset="0"/>
              </a:rPr>
              <a:t>If you have different projects leveraging different versions of the same</a:t>
            </a:r>
          </a:p>
          <a:p>
            <a:r>
              <a:rPr lang="en-US" b="0">
                <a:solidFill>
                  <a:srgbClr val="000000"/>
                </a:solidFill>
                <a:effectLst/>
                <a:latin typeface="Consolas" panose="020B0609020204030204" pitchFamily="49" charset="0"/>
              </a:rPr>
              <a:t>package, or if you want a way to replicate your production environment</a:t>
            </a:r>
          </a:p>
          <a:p>
            <a:r>
              <a:rPr lang="en-US" b="0">
                <a:solidFill>
                  <a:srgbClr val="000000"/>
                </a:solidFill>
                <a:effectLst/>
                <a:latin typeface="Consolas" panose="020B0609020204030204" pitchFamily="49" charset="0"/>
              </a:rPr>
              <a:t>in a clean space, use [</a:t>
            </a:r>
            <a:r>
              <a:rPr lang="en-US" b="0">
                <a:solidFill>
                  <a:srgbClr val="A31515"/>
                </a:solidFill>
                <a:effectLst/>
                <a:latin typeface="Consolas" panose="020B0609020204030204" pitchFamily="49" charset="0"/>
              </a:rPr>
              <a:t>Python virtual environment</a:t>
            </a:r>
            <a:r>
              <a:rPr lang="en-US" b="0">
                <a:solidFill>
                  <a:srgbClr val="000000"/>
                </a:solidFill>
                <a:effectLst/>
                <a:latin typeface="Consolas" panose="020B0609020204030204" pitchFamily="49" charset="0"/>
              </a:rPr>
              <a:t>](</a:t>
            </a:r>
            <a:r>
              <a:rPr lang="en-US" b="0" u="sng">
                <a:solidFill>
                  <a:srgbClr val="000000"/>
                </a:solidFill>
                <a:effectLst/>
                <a:latin typeface="Consolas" panose="020B0609020204030204" pitchFamily="49" charset="0"/>
              </a:rPr>
              <a:t>https://docs.python.org/3/tutorial/venv.html</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It’s a type of virtualization at the language level (like Virtual Machine at the</a:t>
            </a:r>
          </a:p>
          <a:p>
            <a:r>
              <a:rPr lang="en-US" b="0">
                <a:solidFill>
                  <a:srgbClr val="000000"/>
                </a:solidFill>
                <a:effectLst/>
                <a:latin typeface="Consolas" panose="020B0609020204030204" pitchFamily="49" charset="0"/>
              </a:rPr>
              <a:t>Machine level, or Docker container at the Operating System level). This</a:t>
            </a:r>
          </a:p>
          <a:p>
            <a:r>
              <a:rPr lang="en-US" b="0">
                <a:solidFill>
                  <a:srgbClr val="000000"/>
                </a:solidFill>
                <a:effectLst/>
                <a:latin typeface="Consolas" panose="020B0609020204030204" pitchFamily="49" charset="0"/>
              </a:rPr>
              <a:t>is the default way (shipped with base Python) to create a virtual</a:t>
            </a:r>
          </a:p>
          <a:p>
            <a:r>
              <a:rPr lang="en-US" b="0">
                <a:solidFill>
                  <a:srgbClr val="000000"/>
                </a:solidFill>
                <a:effectLst/>
                <a:latin typeface="Consolas" panose="020B0609020204030204" pitchFamily="49" charset="0"/>
              </a:rPr>
              <a:t>environment called </a:t>
            </a:r>
            <a:r>
              <a:rPr lang="en-US" b="0">
                <a:solidFill>
                  <a:srgbClr val="800000"/>
                </a:solidFill>
                <a:effectLst/>
                <a:latin typeface="Consolas" panose="020B0609020204030204" pitchFamily="49" charset="0"/>
              </a:rPr>
              <a:t>`env`</a:t>
            </a:r>
            <a:endParaRPr lang="en-US" b="0">
              <a:solidFill>
                <a:srgbClr val="000000"/>
              </a:solidFill>
              <a:effectLst/>
              <a:latin typeface="Consolas" panose="020B0609020204030204" pitchFamily="49" charset="0"/>
            </a:endParaRP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47</a:t>
            </a:fld>
            <a:endParaRPr lang="en-US"/>
          </a:p>
        </p:txBody>
      </p:sp>
    </p:spTree>
    <p:extLst>
      <p:ext uri="{BB962C8B-B14F-4D97-AF65-F5344CB8AC3E}">
        <p14:creationId xmlns:p14="http://schemas.microsoft.com/office/powerpoint/2010/main" val="563835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https://realpython.com/offline-python-deployments-with-docker/</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48</a:t>
            </a:fld>
            <a:endParaRPr lang="en-US"/>
          </a:p>
        </p:txBody>
      </p:sp>
    </p:spTree>
    <p:extLst>
      <p:ext uri="{BB962C8B-B14F-4D97-AF65-F5344CB8AC3E}">
        <p14:creationId xmlns:p14="http://schemas.microsoft.com/office/powerpoint/2010/main" val="2460156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49</a:t>
            </a:fld>
            <a:endParaRPr lang="en-US"/>
          </a:p>
        </p:txBody>
      </p:sp>
    </p:spTree>
    <p:extLst>
      <p:ext uri="{BB962C8B-B14F-4D97-AF65-F5344CB8AC3E}">
        <p14:creationId xmlns:p14="http://schemas.microsoft.com/office/powerpoint/2010/main" val="89945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50</a:t>
            </a:fld>
            <a:endParaRPr lang="en-US"/>
          </a:p>
        </p:txBody>
      </p:sp>
    </p:spTree>
    <p:extLst>
      <p:ext uri="{BB962C8B-B14F-4D97-AF65-F5344CB8AC3E}">
        <p14:creationId xmlns:p14="http://schemas.microsoft.com/office/powerpoint/2010/main" val="4195414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51</a:t>
            </a:fld>
            <a:endParaRPr lang="en-US"/>
          </a:p>
        </p:txBody>
      </p:sp>
    </p:spTree>
    <p:extLst>
      <p:ext uri="{BB962C8B-B14F-4D97-AF65-F5344CB8AC3E}">
        <p14:creationId xmlns:p14="http://schemas.microsoft.com/office/powerpoint/2010/main" val="2614434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https://realpython.com/python-web-scraping-practical-introduction/</a:t>
            </a:r>
          </a:p>
        </p:txBody>
      </p:sp>
      <p:sp>
        <p:nvSpPr>
          <p:cNvPr id="4" name="Slide Number Placeholder 3"/>
          <p:cNvSpPr>
            <a:spLocks noGrp="1"/>
          </p:cNvSpPr>
          <p:nvPr>
            <p:ph type="sldNum" sz="quarter" idx="5"/>
          </p:nvPr>
        </p:nvSpPr>
        <p:spPr/>
        <p:txBody>
          <a:bodyPr/>
          <a:lstStyle/>
          <a:p>
            <a:fld id="{DD3D89E6-59B9-4CF2-84BD-E462D407D62D}" type="slidenum">
              <a:rPr lang="en-US" smtClean="0"/>
              <a:t>53</a:t>
            </a:fld>
            <a:endParaRPr lang="en-US"/>
          </a:p>
        </p:txBody>
      </p:sp>
    </p:spTree>
    <p:extLst>
      <p:ext uri="{BB962C8B-B14F-4D97-AF65-F5344CB8AC3E}">
        <p14:creationId xmlns:p14="http://schemas.microsoft.com/office/powerpoint/2010/main" val="2813381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https://github.com/realpython/materials</a:t>
            </a:r>
          </a:p>
        </p:txBody>
      </p:sp>
      <p:sp>
        <p:nvSpPr>
          <p:cNvPr id="4" name="Espace réservé du numéro de diapositive 3"/>
          <p:cNvSpPr>
            <a:spLocks noGrp="1"/>
          </p:cNvSpPr>
          <p:nvPr>
            <p:ph type="sldNum" sz="quarter" idx="5"/>
          </p:nvPr>
        </p:nvSpPr>
        <p:spPr/>
        <p:txBody>
          <a:bodyPr/>
          <a:lstStyle/>
          <a:p>
            <a:fld id="{DD3D89E6-59B9-4CF2-84BD-E462D407D62D}" type="slidenum">
              <a:rPr lang="en-US" smtClean="0"/>
              <a:t>54</a:t>
            </a:fld>
            <a:endParaRPr lang="en-US"/>
          </a:p>
        </p:txBody>
      </p:sp>
    </p:spTree>
    <p:extLst>
      <p:ext uri="{BB962C8B-B14F-4D97-AF65-F5344CB8AC3E}">
        <p14:creationId xmlns:p14="http://schemas.microsoft.com/office/powerpoint/2010/main" val="3155192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insidelabs-git.mathworks.com/</a:t>
            </a:r>
            <a:r>
              <a:rPr lang="en-US" err="1"/>
              <a:t>ydebray</a:t>
            </a:r>
            <a:r>
              <a:rPr lang="en-US"/>
              <a:t>/python-exercises</a:t>
            </a:r>
          </a:p>
        </p:txBody>
      </p:sp>
      <p:sp>
        <p:nvSpPr>
          <p:cNvPr id="4" name="Slide Number Placeholder 3"/>
          <p:cNvSpPr>
            <a:spLocks noGrp="1"/>
          </p:cNvSpPr>
          <p:nvPr>
            <p:ph type="sldNum" sz="quarter" idx="5"/>
          </p:nvPr>
        </p:nvSpPr>
        <p:spPr/>
        <p:txBody>
          <a:bodyPr/>
          <a:lstStyle/>
          <a:p>
            <a:fld id="{DD3D89E6-59B9-4CF2-84BD-E462D407D62D}" type="slidenum">
              <a:rPr lang="en-US" smtClean="0"/>
              <a:t>56</a:t>
            </a:fld>
            <a:endParaRPr lang="en-US"/>
          </a:p>
        </p:txBody>
      </p:sp>
    </p:spTree>
    <p:extLst>
      <p:ext uri="{BB962C8B-B14F-4D97-AF65-F5344CB8AC3E}">
        <p14:creationId xmlns:p14="http://schemas.microsoft.com/office/powerpoint/2010/main" val="2141316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https://realpython.com/python-data-types/</a:t>
            </a:r>
          </a:p>
          <a:p>
            <a:r>
              <a:rPr lang="en-US"/>
              <a:t>https://realpython.com/python-data-structures/</a:t>
            </a:r>
          </a:p>
        </p:txBody>
      </p:sp>
      <p:sp>
        <p:nvSpPr>
          <p:cNvPr id="4" name="Slide Number Placeholder 3"/>
          <p:cNvSpPr>
            <a:spLocks noGrp="1"/>
          </p:cNvSpPr>
          <p:nvPr>
            <p:ph type="sldNum" sz="quarter" idx="5"/>
          </p:nvPr>
        </p:nvSpPr>
        <p:spPr/>
        <p:txBody>
          <a:bodyPr/>
          <a:lstStyle/>
          <a:p>
            <a:fld id="{DD3D89E6-59B9-4CF2-84BD-E462D407D62D}" type="slidenum">
              <a:rPr lang="en-US" smtClean="0"/>
              <a:t>8</a:t>
            </a:fld>
            <a:endParaRPr lang="en-US"/>
          </a:p>
        </p:txBody>
      </p:sp>
    </p:spTree>
    <p:extLst>
      <p:ext uri="{BB962C8B-B14F-4D97-AF65-F5344CB8AC3E}">
        <p14:creationId xmlns:p14="http://schemas.microsoft.com/office/powerpoint/2010/main" val="2819072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Python 3: 3/2 = 1.5</a:t>
            </a:r>
          </a:p>
          <a:p>
            <a:r>
              <a:rPr lang="en-US"/>
              <a:t>Python 2: 3/2 = 1</a:t>
            </a:r>
          </a:p>
          <a:p>
            <a:endParaRPr lang="en-US"/>
          </a:p>
          <a:p>
            <a:r>
              <a:rPr lang="en-US"/>
              <a:t>/!\ Pass by ref (not by value): </a:t>
            </a:r>
          </a:p>
          <a:p>
            <a:r>
              <a:rPr lang="pt-BR"/>
              <a:t>&gt;&gt;&gt; a = [1,2]</a:t>
            </a:r>
          </a:p>
          <a:p>
            <a:r>
              <a:rPr lang="pt-BR"/>
              <a:t>&gt;&gt;&gt; b = [1,a]</a:t>
            </a:r>
          </a:p>
          <a:p>
            <a:r>
              <a:rPr lang="pt-BR"/>
              <a:t>&gt;&gt;&gt; b</a:t>
            </a:r>
          </a:p>
          <a:p>
            <a:r>
              <a:rPr lang="pt-BR"/>
              <a:t>[1, [1, 2]]</a:t>
            </a:r>
          </a:p>
          <a:p>
            <a:r>
              <a:rPr lang="pt-BR"/>
              <a:t>&gt;&gt;&gt; a[1] = 3</a:t>
            </a:r>
          </a:p>
          <a:p>
            <a:r>
              <a:rPr lang="pt-BR"/>
              <a:t>&gt;&gt;&gt; a</a:t>
            </a:r>
          </a:p>
          <a:p>
            <a:r>
              <a:rPr lang="pt-BR"/>
              <a:t>[1, 3]</a:t>
            </a:r>
          </a:p>
          <a:p>
            <a:r>
              <a:rPr lang="pt-BR"/>
              <a:t>&gt;&gt;&gt; b</a:t>
            </a:r>
          </a:p>
          <a:p>
            <a:r>
              <a:rPr lang="pt-BR"/>
              <a:t>[1, [1, 3]]</a:t>
            </a:r>
            <a:r>
              <a:rPr lang="en-US"/>
              <a:t> </a:t>
            </a:r>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20016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docs.python.org/3/tutorial/</a:t>
            </a:r>
            <a:r>
              <a:rPr lang="fr-FR" err="1"/>
              <a:t>datastructures.html#more-on-lists</a:t>
            </a:r>
            <a:endParaRPr lang="fr-FR"/>
          </a:p>
          <a:p>
            <a:r>
              <a:rPr lang="fr-FR"/>
              <a:t>docs.python.org/3/tutorial/</a:t>
            </a:r>
            <a:r>
              <a:rPr lang="fr-FR" err="1"/>
              <a:t>datastructures.html#dictionaries</a:t>
            </a:r>
            <a:endParaRPr lang="fr-FR"/>
          </a:p>
          <a:p>
            <a:r>
              <a:rPr lang="en-GB" sz="1800">
                <a:effectLst/>
                <a:latin typeface="Calibri" panose="020F0502020204030204" pitchFamily="34" charset="0"/>
                <a:ea typeface="Times New Roman" panose="02020603050405020304" pitchFamily="18" charset="0"/>
              </a:rPr>
              <a:t>Dictionaries: so fundamental to the Python ecosystem that they are introduced in the first lesson or two.  </a:t>
            </a:r>
          </a:p>
          <a:p>
            <a:r>
              <a:rPr lang="en-GB" sz="1800">
                <a:effectLst/>
                <a:latin typeface="Calibri" panose="020F0502020204030204" pitchFamily="34" charset="0"/>
                <a:ea typeface="Times New Roman" panose="02020603050405020304" pitchFamily="18" charset="0"/>
              </a:rPr>
              <a:t>MATLAB will be releasing a dictionary type in 2022b</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1723695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https://realpython.com/python-for-loop/</a:t>
            </a:r>
          </a:p>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15</a:t>
            </a:fld>
            <a:endParaRPr lang="en-US"/>
          </a:p>
        </p:txBody>
      </p:sp>
    </p:spTree>
    <p:extLst>
      <p:ext uri="{BB962C8B-B14F-4D97-AF65-F5344CB8AC3E}">
        <p14:creationId xmlns:p14="http://schemas.microsoft.com/office/powerpoint/2010/main" val="676347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docs.python.org/3/tutorial/</a:t>
            </a:r>
            <a:r>
              <a:rPr lang="fr-FR" err="1"/>
              <a:t>controlflow.html#for-statements</a:t>
            </a:r>
            <a:endParaRPr lang="fr-FR"/>
          </a:p>
          <a:p>
            <a:r>
              <a:rPr lang="en-US"/>
              <a:t>docs.python.org/3/tutorial/</a:t>
            </a:r>
            <a:r>
              <a:rPr lang="en-US" err="1"/>
              <a:t>datastructures.html#list-comprehensions</a:t>
            </a:r>
            <a:endParaRPr lang="en-US"/>
          </a:p>
          <a:p>
            <a:r>
              <a:rPr lang="en-US"/>
              <a:t>https://realpython.com/python-for-loop/</a:t>
            </a:r>
          </a:p>
          <a:p>
            <a:r>
              <a:rPr lang="en-US"/>
              <a:t>https://realpython.com/python-range/</a:t>
            </a:r>
          </a:p>
          <a:p>
            <a:endParaRPr lang="en-US"/>
          </a:p>
          <a:p>
            <a:r>
              <a:rPr lang="en-US"/>
              <a:t>Add list comprehension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62139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docs.python.org/3/tutorial/</a:t>
            </a:r>
            <a:r>
              <a:rPr lang="en-US" err="1"/>
              <a:t>datastructures.html#more-on-conditions</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2889642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3D89E6-59B9-4CF2-84BD-E462D407D62D}" type="slidenum">
              <a:rPr lang="en-US" smtClean="0"/>
              <a:t>20</a:t>
            </a:fld>
            <a:endParaRPr lang="en-US"/>
          </a:p>
        </p:txBody>
      </p:sp>
    </p:spTree>
    <p:extLst>
      <p:ext uri="{BB962C8B-B14F-4D97-AF65-F5344CB8AC3E}">
        <p14:creationId xmlns:p14="http://schemas.microsoft.com/office/powerpoint/2010/main" val="2313036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1/22/2024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34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1/22/2024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04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1/22/2024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46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3762826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1/22/2024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609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1/22/2024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348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1/22/2024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647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1/22/2024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10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1/22/2024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63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1/22/2024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935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1/22/2024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22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1/22/2024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490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1/22/2024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10440961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2" r:id="rId6"/>
    <p:sldLayoutId id="2147483743" r:id="rId7"/>
    <p:sldLayoutId id="2147483744" r:id="rId8"/>
    <p:sldLayoutId id="2147483745" r:id="rId9"/>
    <p:sldLayoutId id="2147483746" r:id="rId10"/>
    <p:sldLayoutId id="2147483747" r:id="rId11"/>
    <p:sldLayoutId id="21474837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eng.libretexts.org/Bookshelves/Computer_Science/Book%3A_Python_for_Everybody_(Severance)/06%3A_Strings/6.05%3A_Strings_are_immutable" TargetMode="External"/><Relationship Id="rId13" Type="http://schemas.openxmlformats.org/officeDocument/2006/relationships/hyperlink" Target="https://eng.libretexts.org/Bookshelves/Computer_Science/Book%3A_Python_for_Everybody_(Severance)/06%3A_Strings/6.0E%3A_6.E%3A_Strings_(Exercises)" TargetMode="External"/><Relationship Id="rId3" Type="http://schemas.openxmlformats.org/officeDocument/2006/relationships/hyperlink" Target="https://www.py4e.com/html3/06-strings" TargetMode="External"/><Relationship Id="rId7" Type="http://schemas.openxmlformats.org/officeDocument/2006/relationships/hyperlink" Target="https://eng.libretexts.org/Bookshelves/Computer_Science/Book%3A_Python_for_Everybody_(Severance)/06%3A_Strings/6.04%3A_String_Slices" TargetMode="External"/><Relationship Id="rId12" Type="http://schemas.openxmlformats.org/officeDocument/2006/relationships/hyperlink" Target="https://eng.libretexts.org/Bookshelves/Computer_Science/Book%3A_Python_for_Everybody_(Severance)/06%3A_Strings/6.09%3A_String_Methods" TargetMode="External"/><Relationship Id="rId17" Type="http://schemas.openxmlformats.org/officeDocument/2006/relationships/hyperlink" Target="https://eng.libretexts.org/Bookshelves/Computer_Science/Book%3A_Python_for_Everybody_(Severance)/06%3A_Strings/6.12%3A_Debugging" TargetMode="External"/><Relationship Id="rId2" Type="http://schemas.openxmlformats.org/officeDocument/2006/relationships/hyperlink" Target="http://do1.dr-chuck.com/pythonlearn/EN_us/pythonlearn.pdf#page=79&amp;zoom=100,120,46" TargetMode="External"/><Relationship Id="rId16" Type="http://schemas.openxmlformats.org/officeDocument/2006/relationships/hyperlink" Target="https://eng.libretexts.org/Bookshelves/Computer_Science/Book%3A_Python_for_Everybody_(Severance)/06%3A_Strings/6.11%3A_Format_operator"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Book%3A_Python_for_Everybody_(Severance)/06%3A_Strings/6.03%3A_Traversal_through_a_string_with_a_loop" TargetMode="External"/><Relationship Id="rId11" Type="http://schemas.openxmlformats.org/officeDocument/2006/relationships/hyperlink" Target="https://eng.libretexts.org/Bookshelves/Computer_Science/Book%3A_Python_for_Everybody_(Severance)/06%3A_Strings/6.08%3A_String_Comparison" TargetMode="External"/><Relationship Id="rId5" Type="http://schemas.openxmlformats.org/officeDocument/2006/relationships/hyperlink" Target="https://eng.libretexts.org/Bookshelves/Computer_Science/Book%3A_Python_for_Everybody_(Severance)/06%3A_Strings/6.02%3A_Getting_the_length_of_a_string_using_len" TargetMode="External"/><Relationship Id="rId15" Type="http://schemas.openxmlformats.org/officeDocument/2006/relationships/hyperlink" Target="https://eng.libretexts.org/Bookshelves/Computer_Science/Book%3A_Python_for_Everybody_(Severance)/06%3A_Strings/6.10%3A_Parsing_strings" TargetMode="External"/><Relationship Id="rId10" Type="http://schemas.openxmlformats.org/officeDocument/2006/relationships/hyperlink" Target="https://eng.libretexts.org/Bookshelves/Computer_Science/Book%3A_Python_for_Everybody_(Severance)/06%3A_Strings/6.07%3A_The_in_operator" TargetMode="External"/><Relationship Id="rId4" Type="http://schemas.openxmlformats.org/officeDocument/2006/relationships/hyperlink" Target="https://eng.libretexts.org/Bookshelves/Computer_Science/Book%3A_Python_for_Everybody_(Severance)/06%3A_Strings/6.01%3A_A_string_is_a_sequence" TargetMode="External"/><Relationship Id="rId9" Type="http://schemas.openxmlformats.org/officeDocument/2006/relationships/hyperlink" Target="https://eng.libretexts.org/Bookshelves/Computer_Science/Book%3A_Python_for_Everybody_(Severance)/06%3A_Strings/6.06%3A_Looping_and_Counting" TargetMode="External"/><Relationship Id="rId14" Type="http://schemas.openxmlformats.org/officeDocument/2006/relationships/hyperlink" Target="https://eng.libretexts.org/Bookshelves/Computer_Science/Book%3A_Python_for_Everybody_(Severance)/06%3A_Strings/6.0G%3A_6.G%3A_Strings_(Glossary)"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docs.python.org/3/tutorial/datastructures.html#more-on-list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python.org/3/tutorial/datastructures.html#dictionaries"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eng.libretexts.org/Bookshelves/Computer_Science/Programming_Languages/Book%3A_Python_for_Everybody_(Severance)/08%3A_Lists/8.06%3A_List_Methods" TargetMode="External"/><Relationship Id="rId13" Type="http://schemas.openxmlformats.org/officeDocument/2006/relationships/hyperlink" Target="https://eng.libretexts.org/Bookshelves/Computer_Science/Programming_Languages/Book%3A_Python_for_Everybody_(Severance)/08%3A_Lists/8.0G%3A_8.G%3A_Lists_(Glossary)" TargetMode="External"/><Relationship Id="rId18" Type="http://schemas.openxmlformats.org/officeDocument/2006/relationships/hyperlink" Target="https://eng.libretexts.org/Bookshelves/Computer_Science/Programming_Languages/Book%3A_Python_for_Everybody_(Severance)/08%3A_Lists/8.14%3A_Debugging" TargetMode="External"/><Relationship Id="rId3" Type="http://schemas.openxmlformats.org/officeDocument/2006/relationships/hyperlink" Target="https://eng.libretexts.org/Bookshelves/Computer_Science/Programming_Languages/Book%3A_Python_for_Everybody_(Severance)/08%3A_Lists/8.01%3A_A_list_is_a_sequence" TargetMode="External"/><Relationship Id="rId7" Type="http://schemas.openxmlformats.org/officeDocument/2006/relationships/hyperlink" Target="https://eng.libretexts.org/Bookshelves/Computer_Science/Programming_Languages/Book%3A_Python_for_Everybody_(Severance)/08%3A_Lists/8.05%3A_List_Slices" TargetMode="External"/><Relationship Id="rId12" Type="http://schemas.openxmlformats.org/officeDocument/2006/relationships/hyperlink" Target="https://eng.libretexts.org/Bookshelves/Computer_Science/Programming_Languages/Book%3A_Python_for_Everybody_(Severance)/08%3A_Lists/8.0E%3A_8.E%3A_Lists_(Exercises)" TargetMode="External"/><Relationship Id="rId17" Type="http://schemas.openxmlformats.org/officeDocument/2006/relationships/hyperlink" Target="https://eng.libretexts.org/Bookshelves/Computer_Science/Programming_Languages/Book%3A_Python_for_Everybody_(Severance)/08%3A_Lists/8.13%3A_List_arguments" TargetMode="External"/><Relationship Id="rId2" Type="http://schemas.openxmlformats.org/officeDocument/2006/relationships/hyperlink" Target="http://do1.dr-chuck.com/pythonlearn/EN_us/pythonlearn.pdf#page=103&amp;zoom=100,120,46" TargetMode="External"/><Relationship Id="rId16" Type="http://schemas.openxmlformats.org/officeDocument/2006/relationships/hyperlink" Target="https://eng.libretexts.org/Bookshelves/Computer_Science/Programming_Languages/Book%3A_Python_for_Everybody_(Severance)/08%3A_Lists/8.12%3A_Aliasing"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Programming_Languages/Book%3A_Python_for_Everybody_(Severance)/08%3A_Lists/8.04%3A_List_operations" TargetMode="External"/><Relationship Id="rId11" Type="http://schemas.openxmlformats.org/officeDocument/2006/relationships/hyperlink" Target="https://eng.libretexts.org/Bookshelves/Computer_Science/Programming_Languages/Book%3A_Python_for_Everybody_(Severance)/08%3A_Lists/8.09%3A_Lists_and_Strings" TargetMode="External"/><Relationship Id="rId5" Type="http://schemas.openxmlformats.org/officeDocument/2006/relationships/hyperlink" Target="https://eng.libretexts.org/Bookshelves/Computer_Science/Programming_Languages/Book%3A_Python_for_Everybody_(Severance)/08%3A_Lists/8.03%3A_Traversing_a_List" TargetMode="External"/><Relationship Id="rId15" Type="http://schemas.openxmlformats.org/officeDocument/2006/relationships/hyperlink" Target="https://eng.libretexts.org/Bookshelves/Computer_Science/Programming_Languages/Book%3A_Python_for_Everybody_(Severance)/08%3A_Lists/8.11%3A_Objects_and_Values" TargetMode="External"/><Relationship Id="rId10" Type="http://schemas.openxmlformats.org/officeDocument/2006/relationships/hyperlink" Target="https://eng.libretexts.org/Bookshelves/Computer_Science/Programming_Languages/Book%3A_Python_for_Everybody_(Severance)/08%3A_Lists/8.08%3A_Lists_and_Functions" TargetMode="External"/><Relationship Id="rId19" Type="http://schemas.openxmlformats.org/officeDocument/2006/relationships/hyperlink" Target="https://www.py4e.com/html3/08-lists" TargetMode="External"/><Relationship Id="rId4" Type="http://schemas.openxmlformats.org/officeDocument/2006/relationships/hyperlink" Target="https://eng.libretexts.org/Bookshelves/Computer_Science/Programming_Languages/Book%3A_Python_for_Everybody_(Severance)/08%3A_Lists/8.02%3A_Lists_are_mutable" TargetMode="External"/><Relationship Id="rId9" Type="http://schemas.openxmlformats.org/officeDocument/2006/relationships/hyperlink" Target="https://eng.libretexts.org/Bookshelves/Computer_Science/Programming_Languages/Book%3A_Python_for_Everybody_(Severance)/08%3A_Lists/8.07%3A_Deleting_Elements" TargetMode="External"/><Relationship Id="rId14" Type="http://schemas.openxmlformats.org/officeDocument/2006/relationships/hyperlink" Target="https://eng.libretexts.org/Bookshelves/Computer_Science/Programming_Languages/Book%3A_Python_for_Everybody_(Severance)/08%3A_Lists/8.10%3A_Parsing_lin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realpython.com/python-for-loop/" TargetMode="Externa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realpython.com/defining-your-own-python-function/" TargetMode="External"/></Relationships>
</file>

<file path=ppt/slides/_rels/slide23.xml.rels><?xml version="1.0" encoding="UTF-8" standalone="yes"?>
<Relationships xmlns="http://schemas.openxmlformats.org/package/2006/relationships"><Relationship Id="rId26" Type="http://schemas.openxmlformats.org/officeDocument/2006/relationships/hyperlink" Target="https://docs.python.org/3/library/functions.html#float" TargetMode="External"/><Relationship Id="rId21" Type="http://schemas.openxmlformats.org/officeDocument/2006/relationships/hyperlink" Target="https://docs.python.org/3/library/functions.html#divmod" TargetMode="External"/><Relationship Id="rId42" Type="http://schemas.openxmlformats.org/officeDocument/2006/relationships/hyperlink" Target="https://docs.python.org/3/library/functions.html#func-list" TargetMode="External"/><Relationship Id="rId47" Type="http://schemas.openxmlformats.org/officeDocument/2006/relationships/hyperlink" Target="https://docs.python.org/3/library/functions.html#min" TargetMode="External"/><Relationship Id="rId63" Type="http://schemas.openxmlformats.org/officeDocument/2006/relationships/hyperlink" Target="https://docs.python.org/3/library/functions.html#sorted" TargetMode="External"/><Relationship Id="rId68" Type="http://schemas.openxmlformats.org/officeDocument/2006/relationships/hyperlink" Target="https://docs.python.org/3/library/functions.html#func-tuple" TargetMode="External"/><Relationship Id="rId2" Type="http://schemas.openxmlformats.org/officeDocument/2006/relationships/hyperlink" Target="https://docs.python.org/3/library/functions.html#abs" TargetMode="External"/><Relationship Id="rId16" Type="http://schemas.openxmlformats.org/officeDocument/2006/relationships/hyperlink" Target="https://docs.python.org/3/library/functions.html#compile" TargetMode="External"/><Relationship Id="rId29" Type="http://schemas.openxmlformats.org/officeDocument/2006/relationships/hyperlink" Target="https://docs.python.org/3/library/functions.html#getattr" TargetMode="External"/><Relationship Id="rId11" Type="http://schemas.openxmlformats.org/officeDocument/2006/relationships/hyperlink" Target="https://docs.python.org/3/library/functions.html#func-bytearray" TargetMode="External"/><Relationship Id="rId24" Type="http://schemas.openxmlformats.org/officeDocument/2006/relationships/hyperlink" Target="https://docs.python.org/3/library/functions.html#exec" TargetMode="External"/><Relationship Id="rId32" Type="http://schemas.openxmlformats.org/officeDocument/2006/relationships/hyperlink" Target="https://docs.python.org/3/library/functions.html#hash" TargetMode="External"/><Relationship Id="rId37" Type="http://schemas.openxmlformats.org/officeDocument/2006/relationships/hyperlink" Target="https://docs.python.org/3/library/functions.html#int" TargetMode="External"/><Relationship Id="rId40" Type="http://schemas.openxmlformats.org/officeDocument/2006/relationships/hyperlink" Target="https://docs.python.org/3/library/functions.html#iter" TargetMode="External"/><Relationship Id="rId45" Type="http://schemas.openxmlformats.org/officeDocument/2006/relationships/hyperlink" Target="https://docs.python.org/3/library/functions.html#max" TargetMode="External"/><Relationship Id="rId53" Type="http://schemas.openxmlformats.org/officeDocument/2006/relationships/hyperlink" Target="https://docs.python.org/3/library/functions.html#pow" TargetMode="External"/><Relationship Id="rId58" Type="http://schemas.openxmlformats.org/officeDocument/2006/relationships/hyperlink" Target="https://docs.python.org/3/library/functions.html#reversed" TargetMode="External"/><Relationship Id="rId66" Type="http://schemas.openxmlformats.org/officeDocument/2006/relationships/hyperlink" Target="https://docs.python.org/3/library/functions.html#sum" TargetMode="External"/><Relationship Id="rId74" Type="http://schemas.openxmlformats.org/officeDocument/2006/relationships/image" Target="../media/image22.png"/><Relationship Id="rId5" Type="http://schemas.openxmlformats.org/officeDocument/2006/relationships/hyperlink" Target="https://docs.python.org/3/library/functions.html#any" TargetMode="External"/><Relationship Id="rId61" Type="http://schemas.openxmlformats.org/officeDocument/2006/relationships/hyperlink" Target="https://docs.python.org/3/library/functions.html#setattr" TargetMode="External"/><Relationship Id="rId19" Type="http://schemas.openxmlformats.org/officeDocument/2006/relationships/hyperlink" Target="https://docs.python.org/3/library/functions.html#func-dict" TargetMode="External"/><Relationship Id="rId14" Type="http://schemas.openxmlformats.org/officeDocument/2006/relationships/hyperlink" Target="https://docs.python.org/3/library/functions.html#chr" TargetMode="External"/><Relationship Id="rId22" Type="http://schemas.openxmlformats.org/officeDocument/2006/relationships/hyperlink" Target="https://docs.python.org/3/library/functions.html#enumerate" TargetMode="External"/><Relationship Id="rId27" Type="http://schemas.openxmlformats.org/officeDocument/2006/relationships/hyperlink" Target="https://docs.python.org/3/library/functions.html#format" TargetMode="External"/><Relationship Id="rId30" Type="http://schemas.openxmlformats.org/officeDocument/2006/relationships/hyperlink" Target="https://docs.python.org/3/library/functions.html#globals" TargetMode="External"/><Relationship Id="rId35" Type="http://schemas.openxmlformats.org/officeDocument/2006/relationships/hyperlink" Target="https://docs.python.org/3/library/functions.html#id" TargetMode="External"/><Relationship Id="rId43" Type="http://schemas.openxmlformats.org/officeDocument/2006/relationships/hyperlink" Target="https://docs.python.org/3/library/functions.html#locals" TargetMode="External"/><Relationship Id="rId48" Type="http://schemas.openxmlformats.org/officeDocument/2006/relationships/hyperlink" Target="https://docs.python.org/3/library/functions.html#-1,-1,NEXT" TargetMode="External"/><Relationship Id="rId56" Type="http://schemas.openxmlformats.org/officeDocument/2006/relationships/hyperlink" Target="https://docs.python.org/3/library/functions.html#func-range" TargetMode="External"/><Relationship Id="rId64" Type="http://schemas.openxmlformats.org/officeDocument/2006/relationships/hyperlink" Target="https://docs.python.org/3/library/functions.html#staticmethod" TargetMode="External"/><Relationship Id="rId69" Type="http://schemas.openxmlformats.org/officeDocument/2006/relationships/hyperlink" Target="https://docs.python.org/3/library/functions.html#type" TargetMode="External"/><Relationship Id="rId8" Type="http://schemas.openxmlformats.org/officeDocument/2006/relationships/hyperlink" Target="https://docs.python.org/3/library/functions.html#bin" TargetMode="External"/><Relationship Id="rId51" Type="http://schemas.openxmlformats.org/officeDocument/2006/relationships/hyperlink" Target="https://docs.python.org/3/library/functions.html#open" TargetMode="External"/><Relationship Id="rId72" Type="http://schemas.openxmlformats.org/officeDocument/2006/relationships/hyperlink" Target="https://docs.python.org/3/library/functions.html#import__" TargetMode="External"/><Relationship Id="rId3" Type="http://schemas.openxmlformats.org/officeDocument/2006/relationships/hyperlink" Target="https://docs.python.org/3/library/functions.html#aiter" TargetMode="External"/><Relationship Id="rId12" Type="http://schemas.openxmlformats.org/officeDocument/2006/relationships/hyperlink" Target="https://docs.python.org/3/library/functions.html#func-bytes" TargetMode="External"/><Relationship Id="rId17" Type="http://schemas.openxmlformats.org/officeDocument/2006/relationships/hyperlink" Target="https://docs.python.org/3/library/functions.html#complex" TargetMode="External"/><Relationship Id="rId25" Type="http://schemas.openxmlformats.org/officeDocument/2006/relationships/hyperlink" Target="https://docs.python.org/3/library/functions.html#filter" TargetMode="External"/><Relationship Id="rId33" Type="http://schemas.openxmlformats.org/officeDocument/2006/relationships/hyperlink" Target="https://docs.python.org/3/library/functions.html#help" TargetMode="External"/><Relationship Id="rId38" Type="http://schemas.openxmlformats.org/officeDocument/2006/relationships/hyperlink" Target="https://docs.python.org/3/library/functions.html#isinstance" TargetMode="External"/><Relationship Id="rId46" Type="http://schemas.openxmlformats.org/officeDocument/2006/relationships/hyperlink" Target="https://docs.python.org/3/library/functions.html#func-memoryview" TargetMode="External"/><Relationship Id="rId59" Type="http://schemas.openxmlformats.org/officeDocument/2006/relationships/hyperlink" Target="https://docs.python.org/3/library/functions.html#round" TargetMode="External"/><Relationship Id="rId67" Type="http://schemas.openxmlformats.org/officeDocument/2006/relationships/hyperlink" Target="https://docs.python.org/3/library/functions.html#super" TargetMode="External"/><Relationship Id="rId20" Type="http://schemas.openxmlformats.org/officeDocument/2006/relationships/hyperlink" Target="https://docs.python.org/3/library/functions.html#dir" TargetMode="External"/><Relationship Id="rId41" Type="http://schemas.openxmlformats.org/officeDocument/2006/relationships/hyperlink" Target="https://docs.python.org/3/library/functions.html#len" TargetMode="External"/><Relationship Id="rId54" Type="http://schemas.openxmlformats.org/officeDocument/2006/relationships/hyperlink" Target="https://docs.python.org/3/library/functions.html#print" TargetMode="External"/><Relationship Id="rId62" Type="http://schemas.openxmlformats.org/officeDocument/2006/relationships/hyperlink" Target="https://docs.python.org/3/library/functions.html#slice" TargetMode="External"/><Relationship Id="rId70" Type="http://schemas.openxmlformats.org/officeDocument/2006/relationships/hyperlink" Target="https://docs.python.org/3/library/functions.html#vars" TargetMode="External"/><Relationship Id="rId1" Type="http://schemas.openxmlformats.org/officeDocument/2006/relationships/slideLayout" Target="../slideLayouts/slideLayout2.xml"/><Relationship Id="rId6" Type="http://schemas.openxmlformats.org/officeDocument/2006/relationships/hyperlink" Target="https://docs.python.org/3/library/functions.html#anext" TargetMode="External"/><Relationship Id="rId15" Type="http://schemas.openxmlformats.org/officeDocument/2006/relationships/hyperlink" Target="https://docs.python.org/3/library/functions.html#classmethod" TargetMode="External"/><Relationship Id="rId23" Type="http://schemas.openxmlformats.org/officeDocument/2006/relationships/hyperlink" Target="https://docs.python.org/3/library/functions.html#eval" TargetMode="External"/><Relationship Id="rId28" Type="http://schemas.openxmlformats.org/officeDocument/2006/relationships/hyperlink" Target="https://docs.python.org/3/library/functions.html#func-frozenset" TargetMode="External"/><Relationship Id="rId36" Type="http://schemas.openxmlformats.org/officeDocument/2006/relationships/hyperlink" Target="https://docs.python.org/3/library/functions.html#input" TargetMode="External"/><Relationship Id="rId49" Type="http://schemas.openxmlformats.org/officeDocument/2006/relationships/hyperlink" Target="https://docs.python.org/3/library/functions.html#object" TargetMode="External"/><Relationship Id="rId57" Type="http://schemas.openxmlformats.org/officeDocument/2006/relationships/hyperlink" Target="https://docs.python.org/3/library/functions.html#repr" TargetMode="External"/><Relationship Id="rId10" Type="http://schemas.openxmlformats.org/officeDocument/2006/relationships/hyperlink" Target="https://docs.python.org/3/library/functions.html#breakpoint" TargetMode="External"/><Relationship Id="rId31" Type="http://schemas.openxmlformats.org/officeDocument/2006/relationships/hyperlink" Target="https://docs.python.org/3/library/functions.html#hasattr" TargetMode="External"/><Relationship Id="rId44" Type="http://schemas.openxmlformats.org/officeDocument/2006/relationships/hyperlink" Target="https://docs.python.org/3/library/functions.html#map" TargetMode="External"/><Relationship Id="rId52" Type="http://schemas.openxmlformats.org/officeDocument/2006/relationships/hyperlink" Target="https://docs.python.org/3/library/functions.html#ord" TargetMode="External"/><Relationship Id="rId60" Type="http://schemas.openxmlformats.org/officeDocument/2006/relationships/hyperlink" Target="https://docs.python.org/3/library/functions.html#func-set" TargetMode="External"/><Relationship Id="rId65" Type="http://schemas.openxmlformats.org/officeDocument/2006/relationships/hyperlink" Target="https://docs.python.org/3/library/functions.html#func-str" TargetMode="External"/><Relationship Id="rId73" Type="http://schemas.openxmlformats.org/officeDocument/2006/relationships/hyperlink" Target="https://docs.python.org/3/library/functions.html" TargetMode="External"/><Relationship Id="rId4" Type="http://schemas.openxmlformats.org/officeDocument/2006/relationships/hyperlink" Target="https://docs.python.org/3/library/functions.html#all" TargetMode="External"/><Relationship Id="rId9" Type="http://schemas.openxmlformats.org/officeDocument/2006/relationships/hyperlink" Target="https://docs.python.org/3/library/functions.html#bool" TargetMode="External"/><Relationship Id="rId13" Type="http://schemas.openxmlformats.org/officeDocument/2006/relationships/hyperlink" Target="https://docs.python.org/3/library/functions.html#callable" TargetMode="External"/><Relationship Id="rId18" Type="http://schemas.openxmlformats.org/officeDocument/2006/relationships/hyperlink" Target="https://docs.python.org/3/library/functions.html#delattr" TargetMode="External"/><Relationship Id="rId39" Type="http://schemas.openxmlformats.org/officeDocument/2006/relationships/hyperlink" Target="https://docs.python.org/3/library/functions.html#issubclass" TargetMode="External"/><Relationship Id="rId34" Type="http://schemas.openxmlformats.org/officeDocument/2006/relationships/hyperlink" Target="https://docs.python.org/3/library/functions.html#hex" TargetMode="External"/><Relationship Id="rId50" Type="http://schemas.openxmlformats.org/officeDocument/2006/relationships/hyperlink" Target="https://docs.python.org/3/library/functions.html#oct" TargetMode="External"/><Relationship Id="rId55" Type="http://schemas.openxmlformats.org/officeDocument/2006/relationships/hyperlink" Target="https://docs.python.org/3/library/functions.html#property" TargetMode="External"/><Relationship Id="rId7" Type="http://schemas.openxmlformats.org/officeDocument/2006/relationships/hyperlink" Target="https://docs.python.org/3/library/functions.html#ascii" TargetMode="External"/><Relationship Id="rId71" Type="http://schemas.openxmlformats.org/officeDocument/2006/relationships/hyperlink" Target="https://docs.python.org/3/library/functions.html#zi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realpython.com/python-modules-packag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alkingrandomly.com/?p=620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docs.python.org/3/library/urllib.request.html#urllib.request.urlope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5" Type="http://schemas.openxmlformats.org/officeDocument/2006/relationships/hyperlink" Target="https://realpython.com/python-namespaces-scope/" TargetMode="External"/><Relationship Id="rId4" Type="http://schemas.openxmlformats.org/officeDocument/2006/relationships/hyperlink" Target="https://realpython.com/python-impor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realpython.com/what-is-pi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xkcd.com/35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realpython.com/jupyter-notebook-introducti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realpython.com/python-development-visual-studio-cod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xkcd.com/198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realpython.com/working-with-files-in-pyth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do1.dr-chuck.com/pythonlearn/EN_us/pythonlearn.pdf#page=91&amp;zoom=100,120,46"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py4e.com/code3/mbox.tx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eng.libretexts.org/Bookshelves/Computer_Science/Programming_Languages/Book%3A_Python_for_Everybody_(Severance)/07%3A_Files/7.07%3A_Using_try_except_and_open" TargetMode="External"/><Relationship Id="rId13" Type="http://schemas.openxmlformats.org/officeDocument/2006/relationships/hyperlink" Target="http://do1.dr-chuck.com/pythonlearn/EN_us/pythonlearn.pdf#page=91&amp;zoom=100,120,46" TargetMode="External"/><Relationship Id="rId3" Type="http://schemas.openxmlformats.org/officeDocument/2006/relationships/hyperlink" Target="https://eng.libretexts.org/Bookshelves/Computer_Science/Programming_Languages/Book%3A_Python_for_Everybody_(Severance)/07%3A_Files/7.02%3A_Opening_Files" TargetMode="External"/><Relationship Id="rId7" Type="http://schemas.openxmlformats.org/officeDocument/2006/relationships/hyperlink" Target="https://eng.libretexts.org/Bookshelves/Computer_Science/Programming_Languages/Book%3A_Python_for_Everybody_(Severance)/07%3A_Files/7.06%3A_Letting_the_user_choose_the_file_name" TargetMode="External"/><Relationship Id="rId12" Type="http://schemas.openxmlformats.org/officeDocument/2006/relationships/hyperlink" Target="https://eng.libretexts.org/Bookshelves/Computer_Science/Programming_Languages/Book%3A_Python_for_Everybody_(Severance)/07%3A_Files/7.0G%3A_7.G%3A_Files_(Glossary)" TargetMode="External"/><Relationship Id="rId2" Type="http://schemas.openxmlformats.org/officeDocument/2006/relationships/hyperlink" Target="https://eng.libretexts.org/Bookshelves/Computer_Science/Programming_Languages/Book%3A_Python_for_Everybody_(Severance)/07%3A_Files/7.01%3A_Persistence" TargetMode="External"/><Relationship Id="rId1" Type="http://schemas.openxmlformats.org/officeDocument/2006/relationships/slideLayout" Target="../slideLayouts/slideLayout2.xml"/><Relationship Id="rId6" Type="http://schemas.openxmlformats.org/officeDocument/2006/relationships/hyperlink" Target="https://eng.libretexts.org/Bookshelves/Computer_Science/Programming_Languages/Book%3A_Python_for_Everybody_(Severance)/07%3A_Files/7.05%3A_Searching_through_a_File" TargetMode="External"/><Relationship Id="rId11" Type="http://schemas.openxmlformats.org/officeDocument/2006/relationships/hyperlink" Target="https://eng.libretexts.org/Bookshelves/Computer_Science/Programming_Languages/Book%3A_Python_for_Everybody_(Severance)/07%3A_Files/7.0E%3A_7.E%3A_Files_(Exercises)" TargetMode="External"/><Relationship Id="rId5" Type="http://schemas.openxmlformats.org/officeDocument/2006/relationships/hyperlink" Target="https://eng.libretexts.org/Bookshelves/Computer_Science/Programming_Languages/Book%3A_Python_for_Everybody_(Severance)/07%3A_Files/7.04%3A_Reading_Files" TargetMode="External"/><Relationship Id="rId10" Type="http://schemas.openxmlformats.org/officeDocument/2006/relationships/hyperlink" Target="https://eng.libretexts.org/Bookshelves/Computer_Science/Programming_Languages/Book%3A_Python_for_Everybody_(Severance)/07%3A_Files/7.09%3A_Debugging" TargetMode="External"/><Relationship Id="rId4" Type="http://schemas.openxmlformats.org/officeDocument/2006/relationships/hyperlink" Target="https://eng.libretexts.org/Bookshelves/Computer_Science/Programming_Languages/Book%3A_Python_for_Everybody_(Severance)/07%3A_Files/7.03%3A_Text_files_and_Lines" TargetMode="External"/><Relationship Id="rId9" Type="http://schemas.openxmlformats.org/officeDocument/2006/relationships/hyperlink" Target="https://eng.libretexts.org/Bookshelves/Computer_Science/Programming_Languages/Book%3A_Python_for_Everybody_(Severance)/07%3A_Files/7.08%3A_Writing_File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realpython.com/python-virtual-environments-a-primer/"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realpython.com/python-versions-docker/"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github.com/winpython/winpython/blob/master/changelogs/WinPython-64bit-3.9.10.0.md" TargetMode="External"/><Relationship Id="rId5" Type="http://schemas.openxmlformats.org/officeDocument/2006/relationships/hyperlink" Target="https://github.com/winpython/winpython/blob/master/changelogs/WinPython-64bit-3.9.10.0_History.md" TargetMode="External"/><Relationship Id="rId4" Type="http://schemas.openxmlformats.org/officeDocument/2006/relationships/hyperlink" Target="https://winpython.github.io/"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realpython.com/python-testing/"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 Id="rId5" Type="http://schemas.openxmlformats.org/officeDocument/2006/relationships/hyperlink" Target="https://realpython.com/python-super/" TargetMode="External"/><Relationship Id="rId4" Type="http://schemas.openxmlformats.org/officeDocument/2006/relationships/hyperlink" Target="https://realpython.com/python3-object-oriented-programmin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realpython.com/beautiful-soup-web-scraper-python/" TargetMode="External"/><Relationship Id="rId5" Type="http://schemas.openxmlformats.org/officeDocument/2006/relationships/image" Target="../media/image51.jpeg"/><Relationship Id="rId4" Type="http://schemas.openxmlformats.org/officeDocument/2006/relationships/hyperlink" Target="https://realpython.com/python-xml-parser/"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utomatetheboringstuff.com/"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53.jpeg"/><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s://www.streamlit.io/" TargetMode="External"/><Relationship Id="rId4" Type="http://schemas.openxmlformats.org/officeDocument/2006/relationships/hyperlink" Target="https://scikit-learn.org/stable/auto_examples/ensemble/plot_adaboost_regression.html"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st.github.com/slevin48/05c0d4f348f0f10870a0fa721cfcb1b1"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www.coursera.org/learn/python-data-visualization" TargetMode="External"/><Relationship Id="rId3" Type="http://schemas.openxmlformats.org/officeDocument/2006/relationships/hyperlink" Target="https://www.coursera.org/learn/python-data?specialization=python" TargetMode="External"/><Relationship Id="rId7" Type="http://schemas.openxmlformats.org/officeDocument/2006/relationships/hyperlink" Target="https://www.coursera.org/learn/python-databases?specialization=python" TargetMode="External"/><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hyperlink" Target="http://do1.dr-chuck.com/pythonlearn/EN_us/pythonlearn.pdf" TargetMode="External"/><Relationship Id="rId5" Type="http://schemas.openxmlformats.org/officeDocument/2006/relationships/hyperlink" Target="https://www.py4e.com/book" TargetMode="External"/><Relationship Id="rId4" Type="http://schemas.openxmlformats.org/officeDocument/2006/relationships/hyperlink" Target="https://www.coursera.org/learn/python-network-data?specialization=python"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coursera.org/learn/automating-real-world-tasks-python" TargetMode="External"/><Relationship Id="rId3" Type="http://schemas.openxmlformats.org/officeDocument/2006/relationships/hyperlink" Target="https://www.coursera.org/learn/python-operating-system" TargetMode="External"/><Relationship Id="rId7" Type="http://schemas.openxmlformats.org/officeDocument/2006/relationships/hyperlink" Target="https://www.coursera.org/learn/introduction-git-github" TargetMode="External"/><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hyperlink" Target="https://www.coursera.org/learn/troubleshooting-debugging-techniques" TargetMode="External"/><Relationship Id="rId5" Type="http://schemas.openxmlformats.org/officeDocument/2006/relationships/hyperlink" Target="https://www.coursera.org/learn/configuration-management-cloud" TargetMode="External"/><Relationship Id="rId4" Type="http://schemas.openxmlformats.org/officeDocument/2006/relationships/hyperlink" Target="https://www.coursera.org/professional-certificates/google-it-automation" TargetMode="External"/><Relationship Id="rId9" Type="http://schemas.openxmlformats.org/officeDocument/2006/relationships/hyperlink" Target="https://www.coursera.org/learn/python-crash-cours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www.coursera.org/learn/machine-learning-with-python" TargetMode="External"/><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hyperlink" Target="https://www.coursera.org/learn/python-for-applied-data-science-ai" TargetMode="External"/><Relationship Id="rId1" Type="http://schemas.openxmlformats.org/officeDocument/2006/relationships/slideLayout" Target="../slideLayouts/slideLayout6.xml"/><Relationship Id="rId6" Type="http://schemas.openxmlformats.org/officeDocument/2006/relationships/hyperlink" Target="https://www.coursera.org/learn/python-for-data-visualization" TargetMode="External"/><Relationship Id="rId11" Type="http://schemas.openxmlformats.org/officeDocument/2006/relationships/image" Target="../media/image72.png"/><Relationship Id="rId5" Type="http://schemas.openxmlformats.org/officeDocument/2006/relationships/image" Target="../media/image69.png"/><Relationship Id="rId10" Type="http://schemas.openxmlformats.org/officeDocument/2006/relationships/hyperlink" Target="https://www.coursera.org/learn/statistics-for-data-science-python" TargetMode="External"/><Relationship Id="rId4" Type="http://schemas.openxmlformats.org/officeDocument/2006/relationships/hyperlink" Target="https://www.coursera.org/learn/data-analysis-with-python" TargetMode="External"/><Relationship Id="rId9"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ealpython.com/python-data-typ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a:extLst>
              <a:ext uri="{FF2B5EF4-FFF2-40B4-BE49-F238E27FC236}">
                <a16:creationId xmlns:a16="http://schemas.microsoft.com/office/drawing/2014/main" id="{A4320668-1F67-4BC4-97BB-5AA1CA30ACA1}"/>
              </a:ext>
            </a:extLst>
          </p:cNvPr>
          <p:cNvPicPr>
            <a:picLocks noChangeAspect="1"/>
          </p:cNvPicPr>
          <p:nvPr/>
        </p:nvPicPr>
        <p:blipFill rotWithShape="1">
          <a:blip r:embed="rId2"/>
          <a:srcRect t="12621" b="3736"/>
          <a:stretch/>
        </p:blipFill>
        <p:spPr>
          <a:xfrm>
            <a:off x="-2" y="10"/>
            <a:ext cx="12192002" cy="6857990"/>
          </a:xfrm>
          <a:prstGeom prst="rect">
            <a:avLst/>
          </a:prstGeom>
        </p:spPr>
      </p:pic>
      <p:sp>
        <p:nvSpPr>
          <p:cNvPr id="26" name="Rectangle 2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B549D48-020F-4961-A01F-EA8047D0EFD8}"/>
              </a:ext>
            </a:extLst>
          </p:cNvPr>
          <p:cNvSpPr>
            <a:spLocks noGrp="1"/>
          </p:cNvSpPr>
          <p:nvPr>
            <p:ph type="ctrTitle"/>
          </p:nvPr>
        </p:nvSpPr>
        <p:spPr>
          <a:xfrm>
            <a:off x="7848600" y="1122363"/>
            <a:ext cx="4023360" cy="2807208"/>
          </a:xfrm>
        </p:spPr>
        <p:txBody>
          <a:bodyPr anchor="b">
            <a:normAutofit/>
          </a:bodyPr>
          <a:lstStyle/>
          <a:p>
            <a:r>
              <a:rPr lang="en-US" sz="5400"/>
              <a:t>Python 101</a:t>
            </a:r>
          </a:p>
        </p:txBody>
      </p:sp>
      <p:sp>
        <p:nvSpPr>
          <p:cNvPr id="3" name="Sous-titre 2">
            <a:extLst>
              <a:ext uri="{FF2B5EF4-FFF2-40B4-BE49-F238E27FC236}">
                <a16:creationId xmlns:a16="http://schemas.microsoft.com/office/drawing/2014/main" id="{E9A38ED1-765D-4925-9BB1-018CDFF60C9E}"/>
              </a:ext>
            </a:extLst>
          </p:cNvPr>
          <p:cNvSpPr>
            <a:spLocks noGrp="1"/>
          </p:cNvSpPr>
          <p:nvPr>
            <p:ph type="subTitle" idx="1"/>
          </p:nvPr>
        </p:nvSpPr>
        <p:spPr>
          <a:xfrm>
            <a:off x="7848600" y="3968496"/>
            <a:ext cx="4023360" cy="1208141"/>
          </a:xfrm>
        </p:spPr>
        <p:txBody>
          <a:bodyPr>
            <a:normAutofit/>
          </a:bodyPr>
          <a:lstStyle/>
          <a:p>
            <a:endParaRPr lang="en-US"/>
          </a:p>
        </p:txBody>
      </p:sp>
    </p:spTree>
    <p:extLst>
      <p:ext uri="{BB962C8B-B14F-4D97-AF65-F5344CB8AC3E}">
        <p14:creationId xmlns:p14="http://schemas.microsoft.com/office/powerpoint/2010/main" val="20772188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err="1"/>
              <a:t>Numerics</a:t>
            </a:r>
            <a:r>
              <a:rPr lang="en-US"/>
              <a:t> &amp; strings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normAutofit/>
          </a:bodyPr>
          <a:lstStyle/>
          <a:p>
            <a:pPr marL="0" indent="0">
              <a:buNone/>
            </a:pPr>
            <a:r>
              <a:rPr lang="en-US" dirty="0">
                <a:latin typeface="Consolas" panose="020B0609020204030204" pitchFamily="49" charset="0"/>
              </a:rPr>
              <a:t>&gt;&gt;&gt; x = 42 </a:t>
            </a:r>
            <a:r>
              <a:rPr lang="en-US" dirty="0"/>
              <a:t># no semicolon required</a:t>
            </a:r>
          </a:p>
          <a:p>
            <a:pPr marL="0" indent="0">
              <a:buNone/>
            </a:pPr>
            <a:r>
              <a:rPr lang="en-US" dirty="0">
                <a:latin typeface="Consolas" panose="020B0609020204030204" pitchFamily="49" charset="0"/>
              </a:rPr>
              <a:t>&gt;&gt;&gt; type(x)</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pi = 3.14</a:t>
            </a:r>
          </a:p>
          <a:p>
            <a:pPr marL="0" indent="0">
              <a:buNone/>
            </a:pPr>
            <a:r>
              <a:rPr lang="en-US" dirty="0">
                <a:latin typeface="Consolas" panose="020B0609020204030204" pitchFamily="49" charset="0"/>
              </a:rPr>
              <a:t>&gt;&gt;&gt; type(pi)</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"hello" + x</a:t>
            </a:r>
          </a:p>
          <a:p>
            <a:pPr marL="0" indent="0">
              <a:buNone/>
            </a:pPr>
            <a:r>
              <a:rPr lang="en-US" dirty="0">
                <a:latin typeface="Consolas" panose="020B0609020204030204" pitchFamily="49" charset="0"/>
              </a:rPr>
              <a:t>&gt;&gt;&gt; "hello" + str(x)</a:t>
            </a:r>
          </a:p>
          <a:p>
            <a:pPr marL="0" indent="0">
              <a:buNone/>
            </a:pPr>
            <a:endParaRPr lang="en-US" dirty="0"/>
          </a:p>
        </p:txBody>
      </p:sp>
    </p:spTree>
    <p:extLst>
      <p:ext uri="{BB962C8B-B14F-4D97-AF65-F5344CB8AC3E}">
        <p14:creationId xmlns:p14="http://schemas.microsoft.com/office/powerpoint/2010/main" val="330084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737A7-A943-4804-BACF-C60673B2DEFB}"/>
              </a:ext>
            </a:extLst>
          </p:cNvPr>
          <p:cNvSpPr>
            <a:spLocks noGrp="1"/>
          </p:cNvSpPr>
          <p:nvPr>
            <p:ph type="title"/>
          </p:nvPr>
        </p:nvSpPr>
        <p:spPr/>
        <p:txBody>
          <a:bodyPr/>
          <a:lstStyle/>
          <a:p>
            <a:r>
              <a:rPr lang="en-US" dirty="0"/>
              <a:t>More on Strings</a:t>
            </a:r>
          </a:p>
        </p:txBody>
      </p:sp>
      <p:sp>
        <p:nvSpPr>
          <p:cNvPr id="5" name="ZoneTexte 4">
            <a:extLst>
              <a:ext uri="{FF2B5EF4-FFF2-40B4-BE49-F238E27FC236}">
                <a16:creationId xmlns:a16="http://schemas.microsoft.com/office/drawing/2014/main" id="{407AA42F-7479-4071-9401-660B113F4AEC}"/>
              </a:ext>
            </a:extLst>
          </p:cNvPr>
          <p:cNvSpPr txBox="1"/>
          <p:nvPr/>
        </p:nvSpPr>
        <p:spPr>
          <a:xfrm>
            <a:off x="3280610" y="6311900"/>
            <a:ext cx="6096000" cy="369332"/>
          </a:xfrm>
          <a:prstGeom prst="rect">
            <a:avLst/>
          </a:prstGeom>
          <a:noFill/>
        </p:spPr>
        <p:txBody>
          <a:bodyPr wrap="square">
            <a:spAutoFit/>
          </a:bodyPr>
          <a:lstStyle/>
          <a:p>
            <a:r>
              <a:rPr lang="en-US" dirty="0">
                <a:hlinkClick r:id="rId2"/>
              </a:rPr>
              <a:t>Python for Everybody</a:t>
            </a:r>
            <a:r>
              <a:rPr lang="en-US" dirty="0"/>
              <a:t> – Chap 6 Strings</a:t>
            </a:r>
          </a:p>
        </p:txBody>
      </p:sp>
      <p:sp>
        <p:nvSpPr>
          <p:cNvPr id="7" name="ZoneTexte 6">
            <a:extLst>
              <a:ext uri="{FF2B5EF4-FFF2-40B4-BE49-F238E27FC236}">
                <a16:creationId xmlns:a16="http://schemas.microsoft.com/office/drawing/2014/main" id="{0B661855-28CD-4C0A-AFBE-EE0737617E5F}"/>
              </a:ext>
            </a:extLst>
          </p:cNvPr>
          <p:cNvSpPr txBox="1"/>
          <p:nvPr/>
        </p:nvSpPr>
        <p:spPr>
          <a:xfrm>
            <a:off x="7900737" y="6308209"/>
            <a:ext cx="3657600" cy="369332"/>
          </a:xfrm>
          <a:prstGeom prst="rect">
            <a:avLst/>
          </a:prstGeom>
          <a:noFill/>
        </p:spPr>
        <p:txBody>
          <a:bodyPr wrap="square">
            <a:spAutoFit/>
          </a:bodyPr>
          <a:lstStyle/>
          <a:p>
            <a:r>
              <a:rPr lang="fr-FR" dirty="0">
                <a:hlinkClick r:id="rId3"/>
              </a:rPr>
              <a:t>PY4E</a:t>
            </a:r>
            <a:r>
              <a:rPr lang="fr-FR" dirty="0"/>
              <a:t> – HTML</a:t>
            </a:r>
            <a:endParaRPr lang="en-US" dirty="0"/>
          </a:p>
        </p:txBody>
      </p:sp>
      <p:sp>
        <p:nvSpPr>
          <p:cNvPr id="11" name="Rectangle 4">
            <a:extLst>
              <a:ext uri="{FF2B5EF4-FFF2-40B4-BE49-F238E27FC236}">
                <a16:creationId xmlns:a16="http://schemas.microsoft.com/office/drawing/2014/main" id="{696051B9-B2C6-4983-AA80-0B2CF65ACCCB}"/>
              </a:ext>
            </a:extLst>
          </p:cNvPr>
          <p:cNvSpPr>
            <a:spLocks noGrp="1" noChangeArrowheads="1"/>
          </p:cNvSpPr>
          <p:nvPr>
            <p:ph idx="1"/>
          </p:nvPr>
        </p:nvSpPr>
        <p:spPr bwMode="auto">
          <a:xfrm>
            <a:off x="838200" y="2088437"/>
            <a:ext cx="3770391" cy="3825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6.1: A string is a sequence"/>
              </a:rPr>
              <a:t>6.1: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6.1: A string is a sequence"/>
              </a:rPr>
              <a:t>is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6.1: A string is a sequence"/>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6.1: A string is a sequence"/>
              </a:rPr>
              <a:t>sequence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6.2: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Getting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the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length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of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using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6.2: Getting the length of a string using len"/>
              </a:rPr>
              <a:t>len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6.3: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Traversal</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through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with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6.3: Traversal through a string with a loop"/>
              </a:rPr>
              <a:t>loop</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6.4: String Slices"/>
              </a:rPr>
              <a:t>6.4: String Slices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6.5: Strings are immutable"/>
              </a:rPr>
              <a:t>6.5: Strings are immutable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6.6: Looping and Counting"/>
              </a:rPr>
              <a:t>6.6: Looping and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6.6: Looping and Counting"/>
              </a:rPr>
              <a:t>Counting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6.7: The in operator"/>
              </a:rPr>
              <a:t>6.7: The in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6.7: The in operator"/>
              </a:rPr>
              <a:t>operator</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6.8: String Comparison"/>
              </a:rPr>
              <a:t>6.8: String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6.8: String Comparison"/>
              </a:rPr>
              <a:t>Comparison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6.9: String Methods"/>
              </a:rPr>
              <a:t>6.9: String Methods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6.E: Strings (Exercises)"/>
              </a:rPr>
              <a:t>6.E: Strings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6.E: String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6.E: String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6.G: Strings (Glossary)"/>
              </a:rPr>
              <a:t>6.G: Strings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6.G: String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6.G: String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6.10: Parsing strings"/>
              </a:rPr>
              <a:t>6.10: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5" tooltip="6.10: Parsing strings"/>
              </a:rPr>
              <a:t>Parsing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6.10: Parsing strings"/>
              </a:rPr>
              <a:t> strings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6" tooltip="6.11: Format operator"/>
              </a:rPr>
              <a:t>6.11: Format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6" tooltip="6.11: Format operator"/>
              </a:rPr>
              <a:t>operator</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7" tooltip="6.12: Debugging"/>
              </a:rPr>
              <a:t>6.12: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7" tooltip="6.12: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4576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3FE1295-B0CF-4967-A57E-CE0B4F2D4A70}"/>
              </a:ext>
            </a:extLst>
          </p:cNvPr>
          <p:cNvPicPr>
            <a:picLocks noChangeAspect="1"/>
          </p:cNvPicPr>
          <p:nvPr/>
        </p:nvPicPr>
        <p:blipFill>
          <a:blip r:embed="rId2"/>
          <a:stretch>
            <a:fillRect/>
          </a:stretch>
        </p:blipFill>
        <p:spPr>
          <a:xfrm>
            <a:off x="842962" y="385761"/>
            <a:ext cx="10506075" cy="6086475"/>
          </a:xfrm>
          <a:prstGeom prst="rect">
            <a:avLst/>
          </a:prstGeom>
        </p:spPr>
      </p:pic>
      <p:pic>
        <p:nvPicPr>
          <p:cNvPr id="2" name="Image 1">
            <a:extLst>
              <a:ext uri="{FF2B5EF4-FFF2-40B4-BE49-F238E27FC236}">
                <a16:creationId xmlns:a16="http://schemas.microsoft.com/office/drawing/2014/main" id="{6D1914B0-1113-4636-B9FC-8A106C44CB4F}"/>
              </a:ext>
            </a:extLst>
          </p:cNvPr>
          <p:cNvPicPr>
            <a:picLocks noChangeAspect="1"/>
          </p:cNvPicPr>
          <p:nvPr/>
        </p:nvPicPr>
        <p:blipFill>
          <a:blip r:embed="rId3"/>
          <a:stretch>
            <a:fillRect/>
          </a:stretch>
        </p:blipFill>
        <p:spPr>
          <a:xfrm>
            <a:off x="842962" y="385762"/>
            <a:ext cx="10506075" cy="6086475"/>
          </a:xfrm>
          <a:prstGeom prst="rect">
            <a:avLst/>
          </a:prstGeom>
        </p:spPr>
      </p:pic>
      <p:pic>
        <p:nvPicPr>
          <p:cNvPr id="6" name="Image 5">
            <a:extLst>
              <a:ext uri="{FF2B5EF4-FFF2-40B4-BE49-F238E27FC236}">
                <a16:creationId xmlns:a16="http://schemas.microsoft.com/office/drawing/2014/main" id="{F4B8469F-38FE-43E4-B474-FB63A5815282}"/>
              </a:ext>
            </a:extLst>
          </p:cNvPr>
          <p:cNvPicPr>
            <a:picLocks noChangeAspect="1"/>
          </p:cNvPicPr>
          <p:nvPr/>
        </p:nvPicPr>
        <p:blipFill>
          <a:blip r:embed="rId4"/>
          <a:stretch>
            <a:fillRect/>
          </a:stretch>
        </p:blipFill>
        <p:spPr>
          <a:xfrm>
            <a:off x="842962" y="385761"/>
            <a:ext cx="10506075" cy="6086475"/>
          </a:xfrm>
          <a:prstGeom prst="rect">
            <a:avLst/>
          </a:prstGeom>
        </p:spPr>
      </p:pic>
      <p:pic>
        <p:nvPicPr>
          <p:cNvPr id="8" name="Image 7">
            <a:extLst>
              <a:ext uri="{FF2B5EF4-FFF2-40B4-BE49-F238E27FC236}">
                <a16:creationId xmlns:a16="http://schemas.microsoft.com/office/drawing/2014/main" id="{59C5975D-3DD4-4252-A7B6-9E1751C5D050}"/>
              </a:ext>
            </a:extLst>
          </p:cNvPr>
          <p:cNvPicPr>
            <a:picLocks noChangeAspect="1"/>
          </p:cNvPicPr>
          <p:nvPr/>
        </p:nvPicPr>
        <p:blipFill>
          <a:blip r:embed="rId5"/>
          <a:stretch>
            <a:fillRect/>
          </a:stretch>
        </p:blipFill>
        <p:spPr>
          <a:xfrm>
            <a:off x="842962" y="385762"/>
            <a:ext cx="10506075" cy="6086475"/>
          </a:xfrm>
          <a:prstGeom prst="rect">
            <a:avLst/>
          </a:prstGeom>
        </p:spPr>
      </p:pic>
      <p:pic>
        <p:nvPicPr>
          <p:cNvPr id="10" name="Image 9">
            <a:extLst>
              <a:ext uri="{FF2B5EF4-FFF2-40B4-BE49-F238E27FC236}">
                <a16:creationId xmlns:a16="http://schemas.microsoft.com/office/drawing/2014/main" id="{198FB30D-3D97-410F-994C-364DC0B61AD3}"/>
              </a:ext>
            </a:extLst>
          </p:cNvPr>
          <p:cNvPicPr>
            <a:picLocks noChangeAspect="1"/>
          </p:cNvPicPr>
          <p:nvPr/>
        </p:nvPicPr>
        <p:blipFill>
          <a:blip r:embed="rId6"/>
          <a:stretch>
            <a:fillRect/>
          </a:stretch>
        </p:blipFill>
        <p:spPr>
          <a:xfrm>
            <a:off x="842962" y="385762"/>
            <a:ext cx="10506075" cy="6086475"/>
          </a:xfrm>
          <a:prstGeom prst="rect">
            <a:avLst/>
          </a:prstGeom>
        </p:spPr>
      </p:pic>
      <p:pic>
        <p:nvPicPr>
          <p:cNvPr id="12" name="Image 11">
            <a:extLst>
              <a:ext uri="{FF2B5EF4-FFF2-40B4-BE49-F238E27FC236}">
                <a16:creationId xmlns:a16="http://schemas.microsoft.com/office/drawing/2014/main" id="{65D3A2B9-AB5F-487D-9D1D-94F80860BFB4}"/>
              </a:ext>
            </a:extLst>
          </p:cNvPr>
          <p:cNvPicPr>
            <a:picLocks noChangeAspect="1"/>
          </p:cNvPicPr>
          <p:nvPr/>
        </p:nvPicPr>
        <p:blipFill>
          <a:blip r:embed="rId7"/>
          <a:stretch>
            <a:fillRect/>
          </a:stretch>
        </p:blipFill>
        <p:spPr>
          <a:xfrm>
            <a:off x="842962" y="385762"/>
            <a:ext cx="10506075" cy="6086475"/>
          </a:xfrm>
          <a:prstGeom prst="rect">
            <a:avLst/>
          </a:prstGeom>
        </p:spPr>
      </p:pic>
      <p:pic>
        <p:nvPicPr>
          <p:cNvPr id="14" name="Image 13">
            <a:extLst>
              <a:ext uri="{FF2B5EF4-FFF2-40B4-BE49-F238E27FC236}">
                <a16:creationId xmlns:a16="http://schemas.microsoft.com/office/drawing/2014/main" id="{2B1782C4-6074-4F7D-82B8-FFED11F90590}"/>
              </a:ext>
            </a:extLst>
          </p:cNvPr>
          <p:cNvPicPr>
            <a:picLocks noChangeAspect="1"/>
          </p:cNvPicPr>
          <p:nvPr/>
        </p:nvPicPr>
        <p:blipFill>
          <a:blip r:embed="rId8"/>
          <a:stretch>
            <a:fillRect/>
          </a:stretch>
        </p:blipFill>
        <p:spPr>
          <a:xfrm>
            <a:off x="842962" y="385762"/>
            <a:ext cx="10506075" cy="6086475"/>
          </a:xfrm>
          <a:prstGeom prst="rect">
            <a:avLst/>
          </a:prstGeom>
        </p:spPr>
      </p:pic>
      <p:pic>
        <p:nvPicPr>
          <p:cNvPr id="16" name="Image 15">
            <a:extLst>
              <a:ext uri="{FF2B5EF4-FFF2-40B4-BE49-F238E27FC236}">
                <a16:creationId xmlns:a16="http://schemas.microsoft.com/office/drawing/2014/main" id="{6FD8D30C-3A22-41CE-97E0-87A55CD59EAA}"/>
              </a:ext>
            </a:extLst>
          </p:cNvPr>
          <p:cNvPicPr>
            <a:picLocks noChangeAspect="1"/>
          </p:cNvPicPr>
          <p:nvPr/>
        </p:nvPicPr>
        <p:blipFill>
          <a:blip r:embed="rId9"/>
          <a:stretch>
            <a:fillRect/>
          </a:stretch>
        </p:blipFill>
        <p:spPr>
          <a:xfrm>
            <a:off x="842962" y="385762"/>
            <a:ext cx="10506075" cy="6086475"/>
          </a:xfrm>
          <a:prstGeom prst="rect">
            <a:avLst/>
          </a:prstGeom>
        </p:spPr>
      </p:pic>
    </p:spTree>
    <p:extLst>
      <p:ext uri="{BB962C8B-B14F-4D97-AF65-F5344CB8AC3E}">
        <p14:creationId xmlns:p14="http://schemas.microsoft.com/office/powerpoint/2010/main" val="396109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a:t>Lists &amp; Dictionaries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lstStyle/>
          <a:p>
            <a:pPr marL="0" indent="0">
              <a:buNone/>
            </a:pPr>
            <a:r>
              <a:rPr lang="en-US" dirty="0">
                <a:latin typeface="Consolas" panose="020B0609020204030204" pitchFamily="49" charset="0"/>
              </a:rPr>
              <a:t>&gt;&gt;&gt; t = [1,2,3]</a:t>
            </a:r>
          </a:p>
          <a:p>
            <a:pPr marL="0" indent="0">
              <a:buNone/>
            </a:pPr>
            <a:r>
              <a:rPr lang="en-US" dirty="0">
                <a:latin typeface="Consolas" panose="020B0609020204030204" pitchFamily="49" charset="0"/>
              </a:rPr>
              <a:t>&gt;&gt;&gt; t[1]</a:t>
            </a:r>
          </a:p>
          <a:p>
            <a:pPr marL="0" indent="0">
              <a:buNone/>
            </a:pPr>
            <a:r>
              <a:rPr lang="en-US" dirty="0">
                <a:latin typeface="Consolas" panose="020B0609020204030204" pitchFamily="49" charset="0"/>
              </a:rPr>
              <a:t>&gt;&gt;&gt; t[0]</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d = {'temp': 32, 'pressure': 1013}</a:t>
            </a:r>
          </a:p>
          <a:p>
            <a:pPr marL="0" indent="0">
              <a:buNone/>
            </a:pPr>
            <a:r>
              <a:rPr lang="en-US" dirty="0">
                <a:latin typeface="Consolas" panose="020B0609020204030204" pitchFamily="49" charset="0"/>
              </a:rPr>
              <a:t>&gt;&gt;&gt; d[1]</a:t>
            </a:r>
          </a:p>
          <a:p>
            <a:pPr marL="0" indent="0">
              <a:buNone/>
            </a:pPr>
            <a:r>
              <a:rPr lang="en-US" dirty="0">
                <a:latin typeface="Consolas" panose="020B0609020204030204" pitchFamily="49" charset="0"/>
              </a:rPr>
              <a:t>&gt;&gt;&gt; d['temp']</a:t>
            </a:r>
            <a:endParaRPr lang="en-US" dirty="0"/>
          </a:p>
          <a:p>
            <a:pPr marL="0" indent="0">
              <a:buNone/>
            </a:pPr>
            <a:endParaRPr lang="en-US" dirty="0"/>
          </a:p>
        </p:txBody>
      </p:sp>
      <p:sp>
        <p:nvSpPr>
          <p:cNvPr id="7" name="TextBox 6">
            <a:extLst>
              <a:ext uri="{FF2B5EF4-FFF2-40B4-BE49-F238E27FC236}">
                <a16:creationId xmlns:a16="http://schemas.microsoft.com/office/drawing/2014/main" id="{53756B7C-EE6F-4533-825E-22382DE1998D}"/>
              </a:ext>
            </a:extLst>
          </p:cNvPr>
          <p:cNvSpPr txBox="1"/>
          <p:nvPr/>
        </p:nvSpPr>
        <p:spPr>
          <a:xfrm>
            <a:off x="8821271" y="2250150"/>
            <a:ext cx="1792942" cy="369332"/>
          </a:xfrm>
          <a:prstGeom prst="rect">
            <a:avLst/>
          </a:prstGeom>
          <a:noFill/>
        </p:spPr>
        <p:txBody>
          <a:bodyPr wrap="square">
            <a:spAutoFit/>
          </a:bodyPr>
          <a:lstStyle/>
          <a:p>
            <a:r>
              <a:rPr lang="fr-FR" dirty="0">
                <a:hlinkClick r:id="rId3"/>
              </a:rPr>
              <a:t>More on </a:t>
            </a:r>
            <a:r>
              <a:rPr lang="fr-FR" dirty="0" err="1">
                <a:hlinkClick r:id="rId3"/>
              </a:rPr>
              <a:t>lists</a:t>
            </a:r>
            <a:endParaRPr lang="en-US" dirty="0"/>
          </a:p>
        </p:txBody>
      </p:sp>
      <p:sp>
        <p:nvSpPr>
          <p:cNvPr id="9" name="TextBox 8">
            <a:extLst>
              <a:ext uri="{FF2B5EF4-FFF2-40B4-BE49-F238E27FC236}">
                <a16:creationId xmlns:a16="http://schemas.microsoft.com/office/drawing/2014/main" id="{9BE94473-FD0D-44E2-A72F-9A8CB75D7894}"/>
              </a:ext>
            </a:extLst>
          </p:cNvPr>
          <p:cNvSpPr txBox="1"/>
          <p:nvPr/>
        </p:nvSpPr>
        <p:spPr>
          <a:xfrm>
            <a:off x="8821271" y="4607850"/>
            <a:ext cx="3371681" cy="369332"/>
          </a:xfrm>
          <a:prstGeom prst="rect">
            <a:avLst/>
          </a:prstGeom>
          <a:noFill/>
        </p:spPr>
        <p:txBody>
          <a:bodyPr wrap="square">
            <a:spAutoFit/>
          </a:bodyPr>
          <a:lstStyle/>
          <a:p>
            <a:r>
              <a:rPr lang="fr-FR">
                <a:hlinkClick r:id="rId4"/>
              </a:rPr>
              <a:t>More on </a:t>
            </a:r>
            <a:r>
              <a:rPr lang="fr-FR" err="1">
                <a:hlinkClick r:id="rId4"/>
              </a:rPr>
              <a:t>dictionaries</a:t>
            </a:r>
            <a:endParaRPr lang="en-US"/>
          </a:p>
        </p:txBody>
      </p:sp>
    </p:spTree>
    <p:extLst>
      <p:ext uri="{BB962C8B-B14F-4D97-AF65-F5344CB8AC3E}">
        <p14:creationId xmlns:p14="http://schemas.microsoft.com/office/powerpoint/2010/main" val="267893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14952-C1CC-4E09-B499-7A649083E105}"/>
              </a:ext>
            </a:extLst>
          </p:cNvPr>
          <p:cNvSpPr>
            <a:spLocks noGrp="1"/>
          </p:cNvSpPr>
          <p:nvPr>
            <p:ph type="title"/>
          </p:nvPr>
        </p:nvSpPr>
        <p:spPr/>
        <p:txBody>
          <a:bodyPr/>
          <a:lstStyle/>
          <a:p>
            <a:r>
              <a:rPr lang="en-US" dirty="0"/>
              <a:t>More on Lists</a:t>
            </a:r>
          </a:p>
        </p:txBody>
      </p:sp>
      <p:sp>
        <p:nvSpPr>
          <p:cNvPr id="5" name="ZoneTexte 4">
            <a:extLst>
              <a:ext uri="{FF2B5EF4-FFF2-40B4-BE49-F238E27FC236}">
                <a16:creationId xmlns:a16="http://schemas.microsoft.com/office/drawing/2014/main" id="{6F2FAE77-74E8-4557-A8D7-EF8C08F5D285}"/>
              </a:ext>
            </a:extLst>
          </p:cNvPr>
          <p:cNvSpPr txBox="1"/>
          <p:nvPr/>
        </p:nvSpPr>
        <p:spPr>
          <a:xfrm>
            <a:off x="3296652" y="6311900"/>
            <a:ext cx="6096000" cy="369332"/>
          </a:xfrm>
          <a:prstGeom prst="rect">
            <a:avLst/>
          </a:prstGeom>
          <a:noFill/>
        </p:spPr>
        <p:txBody>
          <a:bodyPr wrap="square">
            <a:spAutoFit/>
          </a:bodyPr>
          <a:lstStyle/>
          <a:p>
            <a:r>
              <a:rPr lang="en-US" dirty="0">
                <a:hlinkClick r:id="rId2"/>
              </a:rPr>
              <a:t>Python for Everybody</a:t>
            </a:r>
            <a:r>
              <a:rPr lang="en-US" dirty="0"/>
              <a:t> - Chap 8 Lists</a:t>
            </a:r>
          </a:p>
        </p:txBody>
      </p:sp>
      <p:sp>
        <p:nvSpPr>
          <p:cNvPr id="6" name="Rectangle 1">
            <a:extLst>
              <a:ext uri="{FF2B5EF4-FFF2-40B4-BE49-F238E27FC236}">
                <a16:creationId xmlns:a16="http://schemas.microsoft.com/office/drawing/2014/main" id="{E0C9AB6F-1B83-4333-9B20-386E0EBD2903}"/>
              </a:ext>
            </a:extLst>
          </p:cNvPr>
          <p:cNvSpPr>
            <a:spLocks noGrp="1" noChangeArrowheads="1"/>
          </p:cNvSpPr>
          <p:nvPr>
            <p:ph idx="1"/>
          </p:nvPr>
        </p:nvSpPr>
        <p:spPr bwMode="auto">
          <a:xfrm>
            <a:off x="838200" y="1857604"/>
            <a:ext cx="2209707" cy="42873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8.1: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list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is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8.1: A list is a sequence"/>
              </a:rPr>
              <a:t> a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8.1: A list is a sequence"/>
              </a:rPr>
              <a:t>sequence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8.2: Lists are mutable"/>
              </a:rPr>
              <a:t>8.2: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8.2: Lists are mutable"/>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8.2: Lists are mutable"/>
              </a:rPr>
              <a:t> are mutable</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8.3: Traversing a List"/>
              </a:rPr>
              <a:t>8.3: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5" tooltip="8.3: Traversing a List"/>
              </a:rPr>
              <a:t>Traversing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8.3: Traversing a List"/>
              </a:rPr>
              <a:t> a List</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8.4: List operations"/>
              </a:rPr>
              <a:t>8.4: List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8.4: List operations"/>
              </a:rPr>
              <a:t>operations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8.5: List Slices"/>
              </a:rPr>
              <a:t>8.5: List Slices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8.6: List Methods"/>
              </a:rPr>
              <a:t>8.6: List Methods</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8.7: Deleting Elements"/>
              </a:rPr>
              <a:t>8.7: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8.7: Deleting Elements"/>
              </a:rPr>
              <a:t>Deleting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8.7: Deleting Element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8.7: Deleting Elements"/>
              </a:rPr>
              <a:t>Elements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8.8: Lists and Functions"/>
              </a:rPr>
              <a:t>8.8: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8.8: Lists and Function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8.8: Lists and Functions"/>
              </a:rPr>
              <a:t> and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8.8: Lists and Functions"/>
              </a:rPr>
              <a:t>Functions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8.9: Lists and Strings"/>
              </a:rPr>
              <a:t>8.9: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8.9: Lists and String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8.9: Lists and Strings"/>
              </a:rPr>
              <a:t> and Strings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8.E: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8.E: Lists (Exercises)"/>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8.E: List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8.E: List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8.G: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8.G: Lists (Glossary)"/>
              </a:rPr>
              <a:t>Lists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3" tooltip="8.G: List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3" tooltip="8.G: List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8.10: Parsing lines"/>
              </a:rPr>
              <a:t>8.10: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8.10: Parsing lines"/>
              </a:rPr>
              <a:t>Parsing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4" tooltip="8.10: Parsing lines"/>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4" tooltip="8.10: Parsing lines"/>
              </a:rPr>
              <a:t>lines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8.11: Objects and Values"/>
              </a:rPr>
              <a:t>8.11: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5" tooltip="8.11: Objects and Values"/>
              </a:rPr>
              <a:t>Objects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5" tooltip="8.11: Objects and Values"/>
              </a:rPr>
              <a:t> and Values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6" tooltip="8.12: Aliasing"/>
              </a:rPr>
              <a:t>8.12: Aliasing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7" tooltip="8.13: List arguments"/>
              </a:rPr>
              <a:t>8.13: List arguments</a:t>
            </a:r>
            <a:endParaRPr kumimoji="0" lang="fr-FR" altLang="fr-FR" sz="1200" b="0"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8" tooltip="8.14: Debugging"/>
              </a:rPr>
              <a:t>8.14: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8" tooltip="8.14: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2BB24E4F-5E45-48FF-BC17-57D42794AB6E}"/>
              </a:ext>
            </a:extLst>
          </p:cNvPr>
          <p:cNvSpPr txBox="1"/>
          <p:nvPr/>
        </p:nvSpPr>
        <p:spPr>
          <a:xfrm>
            <a:off x="8269704" y="6308209"/>
            <a:ext cx="1941094" cy="369332"/>
          </a:xfrm>
          <a:prstGeom prst="rect">
            <a:avLst/>
          </a:prstGeom>
          <a:noFill/>
        </p:spPr>
        <p:txBody>
          <a:bodyPr wrap="square">
            <a:spAutoFit/>
          </a:bodyPr>
          <a:lstStyle/>
          <a:p>
            <a:r>
              <a:rPr lang="fr-FR" dirty="0">
                <a:hlinkClick r:id="rId19"/>
              </a:rPr>
              <a:t>PY4E</a:t>
            </a:r>
            <a:r>
              <a:rPr lang="fr-FR" dirty="0"/>
              <a:t> - HTML</a:t>
            </a:r>
            <a:endParaRPr lang="en-US" dirty="0"/>
          </a:p>
        </p:txBody>
      </p:sp>
    </p:spTree>
    <p:extLst>
      <p:ext uri="{BB962C8B-B14F-4D97-AF65-F5344CB8AC3E}">
        <p14:creationId xmlns:p14="http://schemas.microsoft.com/office/powerpoint/2010/main" val="288278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77E8EC03-1DDB-4DC0-9966-B384998567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noFill/>
        </p:spPr>
      </p:pic>
      <p:pic>
        <p:nvPicPr>
          <p:cNvPr id="6146" name="Picture 2" descr="Python &quot;for&quot; Loops (Definite Iteration)">
            <a:extLst>
              <a:ext uri="{FF2B5EF4-FFF2-40B4-BE49-F238E27FC236}">
                <a16:creationId xmlns:a16="http://schemas.microsoft.com/office/drawing/2014/main" id="{4D4C638F-5F68-4904-814C-12C782F71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B35A0A-05A6-4D40-B313-22671E4DEF85}"/>
              </a:ext>
            </a:extLst>
          </p:cNvPr>
          <p:cNvSpPr txBox="1"/>
          <p:nvPr/>
        </p:nvSpPr>
        <p:spPr>
          <a:xfrm>
            <a:off x="3845859" y="6099592"/>
            <a:ext cx="6096000" cy="369332"/>
          </a:xfrm>
          <a:prstGeom prst="rect">
            <a:avLst/>
          </a:prstGeom>
          <a:noFill/>
        </p:spPr>
        <p:txBody>
          <a:bodyPr wrap="square">
            <a:spAutoFit/>
          </a:bodyPr>
          <a:lstStyle/>
          <a:p>
            <a:r>
              <a:rPr lang="en-US">
                <a:hlinkClick r:id="rId5"/>
              </a:rPr>
              <a:t>https://realpython.com/python-for-loop/</a:t>
            </a:r>
            <a:r>
              <a:rPr lang="en-US"/>
              <a:t> </a:t>
            </a:r>
          </a:p>
        </p:txBody>
      </p:sp>
    </p:spTree>
    <p:extLst>
      <p:ext uri="{BB962C8B-B14F-4D97-AF65-F5344CB8AC3E}">
        <p14:creationId xmlns:p14="http://schemas.microsoft.com/office/powerpoint/2010/main" val="2710245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BA3E9A-48F8-487D-9A39-D2AE39B568A6}"/>
              </a:ext>
            </a:extLst>
          </p:cNvPr>
          <p:cNvSpPr>
            <a:spLocks noGrp="1"/>
          </p:cNvSpPr>
          <p:nvPr>
            <p:ph type="title"/>
          </p:nvPr>
        </p:nvSpPr>
        <p:spPr/>
        <p:txBody>
          <a:bodyPr/>
          <a:lstStyle/>
          <a:p>
            <a:r>
              <a:rPr lang="en-US" dirty="0"/>
              <a:t>2. Loops , Conditions, Functions </a:t>
            </a:r>
          </a:p>
        </p:txBody>
      </p:sp>
      <p:sp>
        <p:nvSpPr>
          <p:cNvPr id="3" name="Espace réservé du contenu 2">
            <a:extLst>
              <a:ext uri="{FF2B5EF4-FFF2-40B4-BE49-F238E27FC236}">
                <a16:creationId xmlns:a16="http://schemas.microsoft.com/office/drawing/2014/main" id="{846833F9-87EB-470B-A216-A097FA29C47B}"/>
              </a:ext>
            </a:extLst>
          </p:cNvPr>
          <p:cNvSpPr>
            <a:spLocks noGrp="1"/>
          </p:cNvSpPr>
          <p:nvPr>
            <p:ph idx="1"/>
          </p:nvPr>
        </p:nvSpPr>
        <p:spPr/>
        <p:txBody>
          <a:bodyPr/>
          <a:lstStyle/>
          <a:p>
            <a:r>
              <a:rPr lang="en-US" dirty="0"/>
              <a:t>Loops</a:t>
            </a:r>
          </a:p>
          <a:p>
            <a:r>
              <a:rPr lang="en-US" dirty="0"/>
              <a:t>Conditions</a:t>
            </a:r>
          </a:p>
          <a:p>
            <a:r>
              <a:rPr lang="en-US" dirty="0"/>
              <a:t>Functions</a:t>
            </a:r>
          </a:p>
          <a:p>
            <a:endParaRPr lang="en-US" dirty="0"/>
          </a:p>
          <a:p>
            <a:r>
              <a:rPr lang="en-US" dirty="0"/>
              <a:t>Write your first program (in Notepad)</a:t>
            </a:r>
          </a:p>
          <a:p>
            <a:endParaRPr lang="en-US" dirty="0"/>
          </a:p>
          <a:p>
            <a:endParaRPr lang="en-US" dirty="0"/>
          </a:p>
          <a:p>
            <a:endParaRPr lang="en-US" dirty="0"/>
          </a:p>
        </p:txBody>
      </p:sp>
    </p:spTree>
    <p:extLst>
      <p:ext uri="{BB962C8B-B14F-4D97-AF65-F5344CB8AC3E}">
        <p14:creationId xmlns:p14="http://schemas.microsoft.com/office/powerpoint/2010/main" val="1128476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639-059D-4CDA-94AB-279A8866EF85}"/>
              </a:ext>
            </a:extLst>
          </p:cNvPr>
          <p:cNvSpPr>
            <a:spLocks noGrp="1"/>
          </p:cNvSpPr>
          <p:nvPr>
            <p:ph type="title"/>
          </p:nvPr>
        </p:nvSpPr>
        <p:spPr/>
        <p:txBody>
          <a:bodyPr/>
          <a:lstStyle/>
          <a:p>
            <a:r>
              <a:rPr lang="en-US"/>
              <a:t>Loops</a:t>
            </a:r>
          </a:p>
        </p:txBody>
      </p:sp>
      <p:sp>
        <p:nvSpPr>
          <p:cNvPr id="3" name="Content Placeholder 2">
            <a:extLst>
              <a:ext uri="{FF2B5EF4-FFF2-40B4-BE49-F238E27FC236}">
                <a16:creationId xmlns:a16="http://schemas.microsoft.com/office/drawing/2014/main" id="{EB34FAAF-3BFC-48E7-BBB8-6B0FBF2BEB21}"/>
              </a:ext>
            </a:extLst>
          </p:cNvPr>
          <p:cNvSpPr>
            <a:spLocks noGrp="1"/>
          </p:cNvSpPr>
          <p:nvPr>
            <p:ph idx="1"/>
          </p:nvPr>
        </p:nvSpPr>
        <p:spPr/>
        <p:txBody>
          <a:bodyPr/>
          <a:lstStyle/>
          <a:p>
            <a:pPr marL="0" indent="0">
              <a:buNone/>
            </a:pPr>
            <a:r>
              <a:rPr lang="en-US">
                <a:latin typeface="Consolas" panose="020B0609020204030204" pitchFamily="49" charset="0"/>
              </a:rPr>
              <a:t>&gt;&gt;&gt; for </a:t>
            </a:r>
            <a:r>
              <a:rPr lang="en-US" err="1">
                <a:latin typeface="Consolas" panose="020B0609020204030204" pitchFamily="49" charset="0"/>
              </a:rPr>
              <a:t>i</a:t>
            </a:r>
            <a:r>
              <a:rPr lang="en-US">
                <a:latin typeface="Consolas" panose="020B0609020204030204" pitchFamily="49" charset="0"/>
              </a:rPr>
              <a:t> in t:</a:t>
            </a:r>
          </a:p>
          <a:p>
            <a:pPr marL="0" indent="0">
              <a:buNone/>
            </a:pPr>
            <a:r>
              <a:rPr lang="en-US">
                <a:latin typeface="Consolas" panose="020B0609020204030204" pitchFamily="49" charset="0"/>
              </a:rPr>
              <a:t>...	print(</a:t>
            </a:r>
            <a:r>
              <a:rPr lang="en-US" err="1">
                <a:latin typeface="Consolas" panose="020B0609020204030204" pitchFamily="49" charset="0"/>
              </a:rPr>
              <a:t>i</a:t>
            </a:r>
            <a:r>
              <a:rPr lang="en-US">
                <a:latin typeface="Consolas" panose="020B0609020204030204" pitchFamily="49" charset="0"/>
              </a:rPr>
              <a:t>)</a:t>
            </a:r>
          </a:p>
          <a:p>
            <a:pPr marL="0" indent="0">
              <a:buNone/>
            </a:pPr>
            <a:endParaRPr lang="en-US">
              <a:latin typeface="Consolas" panose="020B0609020204030204" pitchFamily="49" charset="0"/>
            </a:endParaRPr>
          </a:p>
          <a:p>
            <a:pPr marL="0" indent="0">
              <a:buNone/>
            </a:pPr>
            <a:endParaRPr lang="en-US">
              <a:latin typeface="Consolas" panose="020B0609020204030204" pitchFamily="49" charset="0"/>
            </a:endParaRPr>
          </a:p>
          <a:p>
            <a:pPr marL="0" indent="0">
              <a:buNone/>
            </a:pPr>
            <a:endParaRPr lang="en-US"/>
          </a:p>
          <a:p>
            <a:pPr marL="0" indent="0">
              <a:buNone/>
            </a:pPr>
            <a:endParaRPr lang="en-US"/>
          </a:p>
        </p:txBody>
      </p:sp>
      <p:sp>
        <p:nvSpPr>
          <p:cNvPr id="6" name="Rectangle 5">
            <a:extLst>
              <a:ext uri="{FF2B5EF4-FFF2-40B4-BE49-F238E27FC236}">
                <a16:creationId xmlns:a16="http://schemas.microsoft.com/office/drawing/2014/main" id="{E5BAD54D-DCB8-713D-8153-B6E20225DEC8}"/>
              </a:ext>
            </a:extLst>
          </p:cNvPr>
          <p:cNvSpPr/>
          <p:nvPr/>
        </p:nvSpPr>
        <p:spPr>
          <a:xfrm>
            <a:off x="5464738" y="1447800"/>
            <a:ext cx="3954930" cy="923330"/>
          </a:xfrm>
          <a:prstGeom prst="rect">
            <a:avLst/>
          </a:prstGeom>
          <a:noFill/>
        </p:spPr>
        <p:txBody>
          <a:bodyPr wrap="none" lIns="91440" tIns="45720" rIns="91440" bIns="45720">
            <a:spAutoFit/>
          </a:bodyPr>
          <a:lstStyle/>
          <a:p>
            <a:pPr algn="ctr"/>
            <a:r>
              <a:rPr lang="fr-FR" sz="5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Code </a:t>
            </a:r>
            <a:r>
              <a:rPr lang="fr-FR" sz="5400" b="1" cap="none" spc="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along</a:t>
            </a:r>
            <a:endParaRPr lang="fr-FR" sz="5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8" name="TextBox 12">
            <a:extLst>
              <a:ext uri="{FF2B5EF4-FFF2-40B4-BE49-F238E27FC236}">
                <a16:creationId xmlns:a16="http://schemas.microsoft.com/office/drawing/2014/main" id="{F6EF9EF7-D90C-CA57-C472-FD10CE53BF06}"/>
              </a:ext>
            </a:extLst>
          </p:cNvPr>
          <p:cNvSpPr txBox="1"/>
          <p:nvPr/>
        </p:nvSpPr>
        <p:spPr>
          <a:xfrm>
            <a:off x="3920065" y="2878603"/>
            <a:ext cx="7662333"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&gt;&gt;&gt; words = ['banana', 'oranges', 'apples']</a:t>
            </a:r>
            <a:endParaRPr lang="en-US">
              <a:solidFill>
                <a:schemeClr val="bg1"/>
              </a:solidFill>
            </a:endParaRPr>
          </a:p>
        </p:txBody>
      </p:sp>
      <p:sp>
        <p:nvSpPr>
          <p:cNvPr id="9" name="TextBox 13">
            <a:extLst>
              <a:ext uri="{FF2B5EF4-FFF2-40B4-BE49-F238E27FC236}">
                <a16:creationId xmlns:a16="http://schemas.microsoft.com/office/drawing/2014/main" id="{666F7AF6-D196-D95E-BD85-6CD2E584E9D1}"/>
              </a:ext>
            </a:extLst>
          </p:cNvPr>
          <p:cNvSpPr txBox="1"/>
          <p:nvPr/>
        </p:nvSpPr>
        <p:spPr>
          <a:xfrm>
            <a:off x="3920066" y="3340268"/>
            <a:ext cx="7662332" cy="1200329"/>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&gt;&gt;&gt; for w in words:</a:t>
            </a:r>
          </a:p>
          <a:p>
            <a:r>
              <a:rPr lang="en-US" sz="2400">
                <a:solidFill>
                  <a:schemeClr val="bg1"/>
                </a:solidFill>
                <a:latin typeface="Consolas" panose="020B0609020204030204" pitchFamily="49" charset="0"/>
              </a:rPr>
              <a:t>...  print(w, </a:t>
            </a:r>
            <a:r>
              <a:rPr lang="en-US" sz="2400" err="1">
                <a:solidFill>
                  <a:schemeClr val="bg1"/>
                </a:solidFill>
                <a:latin typeface="Consolas" panose="020B0609020204030204" pitchFamily="49" charset="0"/>
              </a:rPr>
              <a:t>len</a:t>
            </a:r>
            <a:r>
              <a:rPr lang="en-US" sz="2400">
                <a:solidFill>
                  <a:schemeClr val="bg1"/>
                </a:solidFill>
                <a:latin typeface="Consolas" panose="020B0609020204030204" pitchFamily="49" charset="0"/>
              </a:rPr>
              <a:t>(w))</a:t>
            </a:r>
          </a:p>
          <a:p>
            <a:r>
              <a:rPr lang="en-US" sz="2400">
                <a:solidFill>
                  <a:schemeClr val="bg1"/>
                </a:solidFill>
                <a:latin typeface="Consolas" panose="020B0609020204030204" pitchFamily="49" charset="0"/>
              </a:rPr>
              <a:t>... </a:t>
            </a:r>
            <a:endParaRPr lang="en-US">
              <a:solidFill>
                <a:schemeClr val="bg1"/>
              </a:solidFill>
            </a:endParaRPr>
          </a:p>
        </p:txBody>
      </p:sp>
      <p:sp>
        <p:nvSpPr>
          <p:cNvPr id="10" name="TextBox 13">
            <a:extLst>
              <a:ext uri="{FF2B5EF4-FFF2-40B4-BE49-F238E27FC236}">
                <a16:creationId xmlns:a16="http://schemas.microsoft.com/office/drawing/2014/main" id="{6BC640A2-7AF0-FC97-3080-008D43D341B4}"/>
              </a:ext>
            </a:extLst>
          </p:cNvPr>
          <p:cNvSpPr txBox="1"/>
          <p:nvPr/>
        </p:nvSpPr>
        <p:spPr>
          <a:xfrm>
            <a:off x="3920065" y="4540597"/>
            <a:ext cx="7662332" cy="1200329"/>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banana 6</a:t>
            </a:r>
          </a:p>
          <a:p>
            <a:r>
              <a:rPr lang="en-US" sz="2400">
                <a:solidFill>
                  <a:schemeClr val="bg1"/>
                </a:solidFill>
                <a:latin typeface="Consolas" panose="020B0609020204030204" pitchFamily="49" charset="0"/>
              </a:rPr>
              <a:t>oranges 7</a:t>
            </a:r>
          </a:p>
          <a:p>
            <a:r>
              <a:rPr lang="en-US" sz="2400">
                <a:solidFill>
                  <a:schemeClr val="bg1"/>
                </a:solidFill>
                <a:latin typeface="Consolas" panose="020B0609020204030204" pitchFamily="49" charset="0"/>
              </a:rPr>
              <a:t>apples 6</a:t>
            </a:r>
            <a:endParaRPr lang="en-US">
              <a:solidFill>
                <a:schemeClr val="bg1"/>
              </a:solidFill>
            </a:endParaRPr>
          </a:p>
        </p:txBody>
      </p:sp>
    </p:spTree>
    <p:extLst>
      <p:ext uri="{BB962C8B-B14F-4D97-AF65-F5344CB8AC3E}">
        <p14:creationId xmlns:p14="http://schemas.microsoft.com/office/powerpoint/2010/main" val="41410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63CCD7B-8374-4C15-8BDD-43A32ABBB699}"/>
              </a:ext>
            </a:extLst>
          </p:cNvPr>
          <p:cNvPicPr>
            <a:picLocks noChangeAspect="1"/>
          </p:cNvPicPr>
          <p:nvPr/>
        </p:nvPicPr>
        <p:blipFill rotWithShape="1">
          <a:blip r:embed="rId3"/>
          <a:srcRect b="54310"/>
          <a:stretch/>
        </p:blipFill>
        <p:spPr>
          <a:xfrm>
            <a:off x="767408" y="4077073"/>
            <a:ext cx="10506075" cy="2780928"/>
          </a:xfrm>
          <a:prstGeom prst="rect">
            <a:avLst/>
          </a:prstGeom>
        </p:spPr>
      </p:pic>
      <p:sp>
        <p:nvSpPr>
          <p:cNvPr id="5" name="Title 4">
            <a:extLst>
              <a:ext uri="{FF2B5EF4-FFF2-40B4-BE49-F238E27FC236}">
                <a16:creationId xmlns:a16="http://schemas.microsoft.com/office/drawing/2014/main" id="{A03CF59C-52D0-4B19-85D8-137C2ED48045}"/>
              </a:ext>
            </a:extLst>
          </p:cNvPr>
          <p:cNvSpPr>
            <a:spLocks noGrp="1"/>
          </p:cNvSpPr>
          <p:nvPr>
            <p:ph type="title"/>
          </p:nvPr>
        </p:nvSpPr>
        <p:spPr/>
        <p:txBody>
          <a:bodyPr/>
          <a:lstStyle/>
          <a:p>
            <a:r>
              <a:rPr lang="en-US"/>
              <a:t>Conditions</a:t>
            </a:r>
          </a:p>
        </p:txBody>
      </p:sp>
      <p:sp>
        <p:nvSpPr>
          <p:cNvPr id="6" name="Content Placeholder 5">
            <a:extLst>
              <a:ext uri="{FF2B5EF4-FFF2-40B4-BE49-F238E27FC236}">
                <a16:creationId xmlns:a16="http://schemas.microsoft.com/office/drawing/2014/main" id="{4ABE3AE2-8BDA-4BB3-B985-B785145C415E}"/>
              </a:ext>
            </a:extLst>
          </p:cNvPr>
          <p:cNvSpPr>
            <a:spLocks noGrp="1"/>
          </p:cNvSpPr>
          <p:nvPr>
            <p:ph idx="1"/>
          </p:nvPr>
        </p:nvSpPr>
        <p:spPr/>
        <p:txBody>
          <a:bodyPr/>
          <a:lstStyle/>
          <a:p>
            <a:pPr marL="0" indent="0">
              <a:buNone/>
            </a:pPr>
            <a:r>
              <a:rPr lang="en-US">
                <a:latin typeface="Consolas" panose="020B0609020204030204" pitchFamily="49" charset="0"/>
              </a:rPr>
              <a:t>&gt;&gt;&gt; if </a:t>
            </a:r>
            <a:r>
              <a:rPr lang="en-US" err="1">
                <a:latin typeface="Consolas" panose="020B0609020204030204" pitchFamily="49" charset="0"/>
              </a:rPr>
              <a:t>i</a:t>
            </a:r>
            <a:r>
              <a:rPr lang="en-US">
                <a:latin typeface="Consolas" panose="020B0609020204030204" pitchFamily="49" charset="0"/>
              </a:rPr>
              <a:t> &gt; 2:</a:t>
            </a:r>
          </a:p>
          <a:p>
            <a:pPr marL="0" indent="0">
              <a:buNone/>
            </a:pPr>
            <a:r>
              <a:rPr lang="en-US">
                <a:latin typeface="Consolas" panose="020B0609020204030204" pitchFamily="49" charset="0"/>
              </a:rPr>
              <a:t>...	print(</a:t>
            </a:r>
            <a:r>
              <a:rPr lang="en-US" err="1">
                <a:latin typeface="Consolas" panose="020B0609020204030204" pitchFamily="49" charset="0"/>
              </a:rPr>
              <a:t>i</a:t>
            </a:r>
            <a:r>
              <a:rPr lang="en-US">
                <a:latin typeface="Consolas" panose="020B0609020204030204" pitchFamily="49" charset="0"/>
              </a:rPr>
              <a:t>)</a:t>
            </a:r>
          </a:p>
          <a:p>
            <a:pPr marL="0" indent="0">
              <a:buNone/>
            </a:pPr>
            <a:endParaRPr lang="en-US"/>
          </a:p>
        </p:txBody>
      </p:sp>
    </p:spTree>
    <p:extLst>
      <p:ext uri="{BB962C8B-B14F-4D97-AF65-F5344CB8AC3E}">
        <p14:creationId xmlns:p14="http://schemas.microsoft.com/office/powerpoint/2010/main" val="1507177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1884435-F278-4376-B3E2-EE02A4FD473F}"/>
              </a:ext>
            </a:extLst>
          </p:cNvPr>
          <p:cNvPicPr>
            <a:picLocks noChangeAspect="1"/>
          </p:cNvPicPr>
          <p:nvPr/>
        </p:nvPicPr>
        <p:blipFill>
          <a:blip r:embed="rId2"/>
          <a:stretch>
            <a:fillRect/>
          </a:stretch>
        </p:blipFill>
        <p:spPr>
          <a:xfrm>
            <a:off x="2047875" y="509587"/>
            <a:ext cx="8096250" cy="5838825"/>
          </a:xfrm>
          <a:prstGeom prst="rect">
            <a:avLst/>
          </a:prstGeom>
        </p:spPr>
      </p:pic>
    </p:spTree>
    <p:extLst>
      <p:ext uri="{BB962C8B-B14F-4D97-AF65-F5344CB8AC3E}">
        <p14:creationId xmlns:p14="http://schemas.microsoft.com/office/powerpoint/2010/main" val="2110967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F92182-19D0-4FE4-99B4-819D2D48C63E}"/>
              </a:ext>
            </a:extLst>
          </p:cNvPr>
          <p:cNvSpPr>
            <a:spLocks noGrp="1"/>
          </p:cNvSpPr>
          <p:nvPr>
            <p:ph type="title"/>
          </p:nvPr>
        </p:nvSpPr>
        <p:spPr/>
        <p:txBody>
          <a:bodyPr/>
          <a:lstStyle/>
          <a:p>
            <a:r>
              <a:rPr lang="en-US" dirty="0"/>
              <a:t>Plan</a:t>
            </a:r>
          </a:p>
        </p:txBody>
      </p:sp>
      <p:sp>
        <p:nvSpPr>
          <p:cNvPr id="3" name="Espace réservé du contenu 2">
            <a:extLst>
              <a:ext uri="{FF2B5EF4-FFF2-40B4-BE49-F238E27FC236}">
                <a16:creationId xmlns:a16="http://schemas.microsoft.com/office/drawing/2014/main" id="{7654CA66-18E3-4E10-84C7-E9F5F4DB0E6B}"/>
              </a:ext>
            </a:extLst>
          </p:cNvPr>
          <p:cNvSpPr>
            <a:spLocks noGrp="1"/>
          </p:cNvSpPr>
          <p:nvPr>
            <p:ph idx="1"/>
          </p:nvPr>
        </p:nvSpPr>
        <p:spPr/>
        <p:txBody>
          <a:bodyPr/>
          <a:lstStyle/>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Install Python</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Datatypes</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Loops, Conditions, Functions</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GB"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Manage Packages</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Development environments: </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Jupyter</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&amp; VS Code</a:t>
            </a: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File system</a:t>
            </a:r>
            <a:endParaRPr kumimoji="0" lang="fr-FR"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6680" rtl="0" eaLnBrk="1" fontAlgn="auto" latinLnBrk="0" hangingPunct="1">
              <a:lnSpc>
                <a:spcPct val="107000"/>
              </a:lnSpc>
              <a:spcBef>
                <a:spcPct val="20000"/>
              </a:spcBef>
              <a:spcAft>
                <a:spcPts val="0"/>
              </a:spcAft>
              <a:buClr>
                <a:srgbClr val="125687"/>
              </a:buClr>
              <a:buSzPct val="75000"/>
              <a:buFont typeface="Symbol" panose="05050102010706020507" pitchFamily="18" charset="2"/>
              <a:buChar char=""/>
              <a:tabLst/>
              <a:defRPr/>
            </a:pPr>
            <a:r>
              <a:rPr kumimoji="0" lang="en-GB"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Advanced dev stuffs: Virtual environments, Unit testing, …</a:t>
            </a:r>
          </a:p>
        </p:txBody>
      </p:sp>
    </p:spTree>
    <p:extLst>
      <p:ext uri="{BB962C8B-B14F-4D97-AF65-F5344CB8AC3E}">
        <p14:creationId xmlns:p14="http://schemas.microsoft.com/office/powerpoint/2010/main" val="2569639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Scripts</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3046475" cy="1200329"/>
          </a:xfrm>
          <a:prstGeom prst="rect">
            <a:avLst/>
          </a:prstGeom>
          <a:solidFill>
            <a:schemeClr val="bg1">
              <a:lumMod val="95000"/>
            </a:schemeClr>
          </a:solidFill>
        </p:spPr>
        <p:txBody>
          <a:bodyPr wrap="square">
            <a:spAutoFit/>
          </a:bodyPr>
          <a:lstStyle/>
          <a:p>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98D5D936-3B55-4E4F-A0C7-BD77B0438F97}"/>
              </a:ext>
            </a:extLst>
          </p:cNvPr>
          <p:cNvSpPr txBox="1"/>
          <p:nvPr/>
        </p:nvSpPr>
        <p:spPr>
          <a:xfrm>
            <a:off x="5207000" y="2378497"/>
            <a:ext cx="61722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5207000" y="2840162"/>
            <a:ext cx="6172202" cy="1200329"/>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1</a:t>
            </a:r>
          </a:p>
          <a:p>
            <a:r>
              <a:rPr lang="en-US" sz="2400">
                <a:solidFill>
                  <a:schemeClr val="bg1"/>
                </a:solidFill>
                <a:latin typeface="Consolas" panose="020B0609020204030204" pitchFamily="49" charset="0"/>
              </a:rPr>
              <a:t>2</a:t>
            </a:r>
          </a:p>
          <a:p>
            <a:r>
              <a:rPr lang="en-US" sz="2400">
                <a:solidFill>
                  <a:schemeClr val="bg1"/>
                </a:solidFill>
                <a:latin typeface="Consolas" panose="020B0609020204030204" pitchFamily="49" charset="0"/>
              </a:rPr>
              <a:t>3</a:t>
            </a:r>
            <a:endParaRPr lang="en-US">
              <a:solidFill>
                <a:schemeClr val="bg1"/>
              </a:solidFill>
            </a:endParaRPr>
          </a:p>
        </p:txBody>
      </p:sp>
    </p:spTree>
    <p:extLst>
      <p:ext uri="{BB962C8B-B14F-4D97-AF65-F5344CB8AC3E}">
        <p14:creationId xmlns:p14="http://schemas.microsoft.com/office/powerpoint/2010/main" val="138147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Functions</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test2.py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4414627" cy="2677656"/>
          </a:xfrm>
          <a:prstGeom prst="rect">
            <a:avLst/>
          </a:prstGeom>
          <a:solidFill>
            <a:schemeClr val="bg1">
              <a:lumMod val="95000"/>
            </a:schemeClr>
          </a:solidFill>
        </p:spPr>
        <p:txBody>
          <a:bodyPr wrap="square">
            <a:spAutoFit/>
          </a:bodyPr>
          <a:lstStyle/>
          <a:p>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bigger(l):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&gt;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a:p>
            <a:endParaRPr lang="en-US" sz="2400">
              <a:solidFill>
                <a:srgbClr val="000000"/>
              </a:solidFill>
              <a:latin typeface="Consolas" panose="020B0609020204030204" pitchFamily="49" charset="0"/>
            </a:endParaRPr>
          </a:p>
          <a:p>
            <a:r>
              <a:rPr lang="en-US" sz="2400" b="0">
                <a:solidFill>
                  <a:srgbClr val="000000"/>
                </a:solidFill>
                <a:effectLst/>
                <a:latin typeface="Consolas" panose="020B0609020204030204" pitchFamily="49" charset="0"/>
              </a:rPr>
              <a:t>bigger(l)</a:t>
            </a:r>
          </a:p>
        </p:txBody>
      </p:sp>
      <p:sp>
        <p:nvSpPr>
          <p:cNvPr id="13" name="TextBox 12">
            <a:extLst>
              <a:ext uri="{FF2B5EF4-FFF2-40B4-BE49-F238E27FC236}">
                <a16:creationId xmlns:a16="http://schemas.microsoft.com/office/drawing/2014/main" id="{98D5D936-3B55-4E4F-A0C7-BD77B0438F97}"/>
              </a:ext>
            </a:extLst>
          </p:cNvPr>
          <p:cNvSpPr txBox="1"/>
          <p:nvPr/>
        </p:nvSpPr>
        <p:spPr>
          <a:xfrm>
            <a:off x="6096000" y="2378497"/>
            <a:ext cx="52832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test2.py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096000" y="2840162"/>
            <a:ext cx="5283202" cy="461665"/>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2</a:t>
            </a:r>
          </a:p>
        </p:txBody>
      </p:sp>
    </p:spTree>
    <p:extLst>
      <p:ext uri="{BB962C8B-B14F-4D97-AF65-F5344CB8AC3E}">
        <p14:creationId xmlns:p14="http://schemas.microsoft.com/office/powerpoint/2010/main" val="282429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5B5D-C178-4E4D-BDE6-D1C207B1447A}"/>
              </a:ext>
            </a:extLst>
          </p:cNvPr>
          <p:cNvSpPr>
            <a:spLocks noGrp="1"/>
          </p:cNvSpPr>
          <p:nvPr>
            <p:ph type="title"/>
          </p:nvPr>
        </p:nvSpPr>
        <p:spPr/>
        <p:txBody>
          <a:bodyPr/>
          <a:lstStyle/>
          <a:p>
            <a:endParaRPr lang="en-US"/>
          </a:p>
        </p:txBody>
      </p:sp>
      <p:pic>
        <p:nvPicPr>
          <p:cNvPr id="7170" name="Picture 2" descr="Defining Your Own Python Function">
            <a:extLst>
              <a:ext uri="{FF2B5EF4-FFF2-40B4-BE49-F238E27FC236}">
                <a16:creationId xmlns:a16="http://schemas.microsoft.com/office/drawing/2014/main" id="{3C38D64F-7D9F-491A-B577-55B418F3F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23C095-8201-4BDC-A175-A65F0BA2697D}"/>
              </a:ext>
            </a:extLst>
          </p:cNvPr>
          <p:cNvSpPr txBox="1"/>
          <p:nvPr/>
        </p:nvSpPr>
        <p:spPr>
          <a:xfrm>
            <a:off x="3048000" y="6031468"/>
            <a:ext cx="6096000" cy="369332"/>
          </a:xfrm>
          <a:prstGeom prst="rect">
            <a:avLst/>
          </a:prstGeom>
          <a:noFill/>
        </p:spPr>
        <p:txBody>
          <a:bodyPr wrap="square">
            <a:spAutoFit/>
          </a:bodyPr>
          <a:lstStyle/>
          <a:p>
            <a:r>
              <a:rPr lang="en-US">
                <a:hlinkClick r:id="rId4"/>
              </a:rPr>
              <a:t>https://realpython.com/defining-your-own-python-function/</a:t>
            </a:r>
            <a:r>
              <a:rPr lang="en-US"/>
              <a:t> </a:t>
            </a:r>
          </a:p>
        </p:txBody>
      </p:sp>
    </p:spTree>
    <p:extLst>
      <p:ext uri="{BB962C8B-B14F-4D97-AF65-F5344CB8AC3E}">
        <p14:creationId xmlns:p14="http://schemas.microsoft.com/office/powerpoint/2010/main" val="2739288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62C8-0B7A-4A08-8B0F-345B270684A0}"/>
              </a:ext>
            </a:extLst>
          </p:cNvPr>
          <p:cNvSpPr>
            <a:spLocks noGrp="1"/>
          </p:cNvSpPr>
          <p:nvPr>
            <p:ph type="title"/>
          </p:nvPr>
        </p:nvSpPr>
        <p:spPr/>
        <p:txBody>
          <a:bodyPr/>
          <a:lstStyle/>
          <a:p>
            <a:r>
              <a:rPr lang="en-US"/>
              <a:t>Built-in Functions</a:t>
            </a:r>
            <a:br>
              <a:rPr lang="en-US"/>
            </a:br>
            <a:endParaRPr lang="en-US"/>
          </a:p>
        </p:txBody>
      </p:sp>
      <p:graphicFrame>
        <p:nvGraphicFramePr>
          <p:cNvPr id="4" name="Content Placeholder 3">
            <a:extLst>
              <a:ext uri="{FF2B5EF4-FFF2-40B4-BE49-F238E27FC236}">
                <a16:creationId xmlns:a16="http://schemas.microsoft.com/office/drawing/2014/main" id="{CF9924D1-0530-4945-B996-E7620A11897E}"/>
              </a:ext>
            </a:extLst>
          </p:cNvPr>
          <p:cNvGraphicFramePr>
            <a:graphicFrameLocks noGrp="1"/>
          </p:cNvGraphicFramePr>
          <p:nvPr>
            <p:ph idx="1"/>
          </p:nvPr>
        </p:nvGraphicFramePr>
        <p:xfrm>
          <a:off x="3578628" y="1556792"/>
          <a:ext cx="4831548" cy="5156964"/>
        </p:xfrm>
        <a:graphic>
          <a:graphicData uri="http://schemas.openxmlformats.org/drawingml/2006/table">
            <a:tbl>
              <a:tblPr/>
              <a:tblGrid>
                <a:gridCol w="1207887">
                  <a:extLst>
                    <a:ext uri="{9D8B030D-6E8A-4147-A177-3AD203B41FA5}">
                      <a16:colId xmlns:a16="http://schemas.microsoft.com/office/drawing/2014/main" val="469953715"/>
                    </a:ext>
                  </a:extLst>
                </a:gridCol>
                <a:gridCol w="1207887">
                  <a:extLst>
                    <a:ext uri="{9D8B030D-6E8A-4147-A177-3AD203B41FA5}">
                      <a16:colId xmlns:a16="http://schemas.microsoft.com/office/drawing/2014/main" val="250879602"/>
                    </a:ext>
                  </a:extLst>
                </a:gridCol>
                <a:gridCol w="1207887">
                  <a:extLst>
                    <a:ext uri="{9D8B030D-6E8A-4147-A177-3AD203B41FA5}">
                      <a16:colId xmlns:a16="http://schemas.microsoft.com/office/drawing/2014/main" val="3417100557"/>
                    </a:ext>
                  </a:extLst>
                </a:gridCol>
                <a:gridCol w="1207887">
                  <a:extLst>
                    <a:ext uri="{9D8B030D-6E8A-4147-A177-3AD203B41FA5}">
                      <a16:colId xmlns:a16="http://schemas.microsoft.com/office/drawing/2014/main" val="2550828628"/>
                    </a:ext>
                  </a:extLst>
                </a:gridCol>
              </a:tblGrid>
              <a:tr h="164432">
                <a:tc gridSpan="4">
                  <a:txBody>
                    <a:bodyPr/>
                    <a:lstStyle/>
                    <a:p>
                      <a:pPr algn="l"/>
                      <a:r>
                        <a:rPr lang="en-US" sz="900">
                          <a:effectLst/>
                        </a:rPr>
                        <a:t>Built-in Functions</a:t>
                      </a: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9450804"/>
                  </a:ext>
                </a:extLst>
              </a:tr>
              <a:tr h="4483768">
                <a:tc>
                  <a:txBody>
                    <a:bodyPr/>
                    <a:lstStyle/>
                    <a:p>
                      <a:pPr algn="l"/>
                      <a:r>
                        <a:rPr lang="en-US" sz="900" b="1">
                          <a:effectLst/>
                        </a:rPr>
                        <a:t>A</a:t>
                      </a:r>
                      <a:endParaRPr lang="en-US" sz="900">
                        <a:effectLst/>
                      </a:endParaRPr>
                    </a:p>
                    <a:p>
                      <a:pPr algn="l"/>
                      <a:r>
                        <a:rPr lang="en-US" sz="900" u="none" strike="noStrike">
                          <a:solidFill>
                            <a:srgbClr val="0072AA"/>
                          </a:solidFill>
                          <a:effectLst/>
                          <a:hlinkClick r:id="rId2" tooltip="abs"/>
                        </a:rPr>
                        <a:t>abs()</a:t>
                      </a:r>
                      <a:endParaRPr lang="en-US" sz="900">
                        <a:effectLst/>
                      </a:endParaRPr>
                    </a:p>
                    <a:p>
                      <a:pPr algn="l"/>
                      <a:r>
                        <a:rPr lang="en-US" sz="900" u="none" strike="noStrike" err="1">
                          <a:solidFill>
                            <a:srgbClr val="0072AA"/>
                          </a:solidFill>
                          <a:effectLst/>
                          <a:hlinkClick r:id="rId3" tooltip="aiter"/>
                        </a:rPr>
                        <a:t>aiter</a:t>
                      </a:r>
                      <a:r>
                        <a:rPr lang="en-US" sz="900" u="none" strike="noStrike">
                          <a:solidFill>
                            <a:srgbClr val="0072AA"/>
                          </a:solidFill>
                          <a:effectLst/>
                          <a:hlinkClick r:id="rId3" tooltip="aiter"/>
                        </a:rPr>
                        <a:t>()</a:t>
                      </a:r>
                      <a:endParaRPr lang="en-US" sz="900">
                        <a:effectLst/>
                      </a:endParaRPr>
                    </a:p>
                    <a:p>
                      <a:pPr algn="l"/>
                      <a:r>
                        <a:rPr lang="en-US" sz="900" u="none" strike="noStrike">
                          <a:solidFill>
                            <a:srgbClr val="0072AA"/>
                          </a:solidFill>
                          <a:effectLst/>
                          <a:hlinkClick r:id="rId4" tooltip="all"/>
                        </a:rPr>
                        <a:t>all()</a:t>
                      </a:r>
                      <a:endParaRPr lang="en-US" sz="900">
                        <a:effectLst/>
                      </a:endParaRPr>
                    </a:p>
                    <a:p>
                      <a:pPr algn="l"/>
                      <a:r>
                        <a:rPr lang="en-US" sz="900" u="none" strike="noStrike">
                          <a:solidFill>
                            <a:srgbClr val="0072AA"/>
                          </a:solidFill>
                          <a:effectLst/>
                          <a:hlinkClick r:id="rId5" tooltip="any"/>
                        </a:rPr>
                        <a:t>any()</a:t>
                      </a:r>
                      <a:endParaRPr lang="en-US" sz="900">
                        <a:effectLst/>
                      </a:endParaRPr>
                    </a:p>
                    <a:p>
                      <a:pPr algn="l"/>
                      <a:r>
                        <a:rPr lang="en-US" sz="900" u="none" strike="noStrike" err="1">
                          <a:solidFill>
                            <a:srgbClr val="0072AA"/>
                          </a:solidFill>
                          <a:effectLst/>
                          <a:hlinkClick r:id="rId6" tooltip="anext"/>
                        </a:rPr>
                        <a:t>anext</a:t>
                      </a:r>
                      <a:r>
                        <a:rPr lang="en-US" sz="900" u="none" strike="noStrike">
                          <a:solidFill>
                            <a:srgbClr val="0072AA"/>
                          </a:solidFill>
                          <a:effectLst/>
                          <a:hlinkClick r:id="rId6" tooltip="anext"/>
                        </a:rPr>
                        <a:t>()</a:t>
                      </a:r>
                      <a:endParaRPr lang="en-US" sz="900">
                        <a:effectLst/>
                      </a:endParaRPr>
                    </a:p>
                    <a:p>
                      <a:pPr algn="l"/>
                      <a:r>
                        <a:rPr lang="en-US" sz="900" u="none" strike="noStrike">
                          <a:solidFill>
                            <a:srgbClr val="0072AA"/>
                          </a:solidFill>
                          <a:effectLst/>
                          <a:hlinkClick r:id="rId7" tooltip="ascii"/>
                        </a:rPr>
                        <a:t>ascii()</a:t>
                      </a:r>
                      <a:endParaRPr lang="en-US" sz="900">
                        <a:effectLst/>
                      </a:endParaRPr>
                    </a:p>
                    <a:p>
                      <a:pPr algn="l"/>
                      <a:br>
                        <a:rPr lang="en-US" sz="900">
                          <a:effectLst/>
                        </a:rPr>
                      </a:br>
                      <a:endParaRPr lang="en-US" sz="900">
                        <a:effectLst/>
                      </a:endParaRPr>
                    </a:p>
                    <a:p>
                      <a:pPr algn="l"/>
                      <a:r>
                        <a:rPr lang="en-US" sz="900" b="1">
                          <a:effectLst/>
                        </a:rPr>
                        <a:t>B</a:t>
                      </a:r>
                      <a:endParaRPr lang="en-US" sz="900">
                        <a:effectLst/>
                      </a:endParaRPr>
                    </a:p>
                    <a:p>
                      <a:pPr algn="l"/>
                      <a:r>
                        <a:rPr lang="en-US" sz="900" u="none" strike="noStrike">
                          <a:solidFill>
                            <a:srgbClr val="0072AA"/>
                          </a:solidFill>
                          <a:effectLst/>
                          <a:hlinkClick r:id="rId8" tooltip="bin"/>
                        </a:rPr>
                        <a:t>bin()</a:t>
                      </a:r>
                      <a:endParaRPr lang="en-US" sz="900">
                        <a:effectLst/>
                      </a:endParaRPr>
                    </a:p>
                    <a:p>
                      <a:pPr algn="l"/>
                      <a:r>
                        <a:rPr lang="en-US" sz="900" u="none" strike="noStrike">
                          <a:solidFill>
                            <a:srgbClr val="0072AA"/>
                          </a:solidFill>
                          <a:effectLst/>
                          <a:hlinkClick r:id="rId9" tooltip="bool"/>
                        </a:rPr>
                        <a:t>bool()</a:t>
                      </a:r>
                      <a:endParaRPr lang="en-US" sz="900">
                        <a:effectLst/>
                      </a:endParaRPr>
                    </a:p>
                    <a:p>
                      <a:pPr algn="l"/>
                      <a:r>
                        <a:rPr lang="en-US" sz="900" u="none" strike="noStrike">
                          <a:solidFill>
                            <a:srgbClr val="0072AA"/>
                          </a:solidFill>
                          <a:effectLst/>
                          <a:hlinkClick r:id="rId10" tooltip="breakpoint"/>
                        </a:rPr>
                        <a:t>breakpoint()</a:t>
                      </a:r>
                      <a:endParaRPr lang="en-US" sz="900">
                        <a:effectLst/>
                      </a:endParaRPr>
                    </a:p>
                    <a:p>
                      <a:pPr algn="l"/>
                      <a:r>
                        <a:rPr lang="en-US" sz="900" u="none" strike="noStrike" err="1">
                          <a:solidFill>
                            <a:srgbClr val="0072AA"/>
                          </a:solidFill>
                          <a:effectLst/>
                          <a:hlinkClick r:id="rId11"/>
                        </a:rPr>
                        <a:t>bytearray</a:t>
                      </a:r>
                      <a:r>
                        <a:rPr lang="en-US" sz="900" u="none" strike="noStrike">
                          <a:solidFill>
                            <a:srgbClr val="0072AA"/>
                          </a:solidFill>
                          <a:effectLst/>
                          <a:hlinkClick r:id="rId11"/>
                        </a:rPr>
                        <a:t>()</a:t>
                      </a:r>
                      <a:endParaRPr lang="en-US" sz="900">
                        <a:effectLst/>
                      </a:endParaRPr>
                    </a:p>
                    <a:p>
                      <a:pPr algn="l"/>
                      <a:r>
                        <a:rPr lang="en-US" sz="900" u="none" strike="noStrike">
                          <a:solidFill>
                            <a:srgbClr val="0072AA"/>
                          </a:solidFill>
                          <a:effectLst/>
                          <a:hlinkClick r:id="rId12"/>
                        </a:rPr>
                        <a:t>bytes()</a:t>
                      </a:r>
                      <a:endParaRPr lang="en-US" sz="900">
                        <a:effectLst/>
                      </a:endParaRPr>
                    </a:p>
                    <a:p>
                      <a:pPr algn="l"/>
                      <a:br>
                        <a:rPr lang="en-US" sz="900">
                          <a:effectLst/>
                        </a:rPr>
                      </a:br>
                      <a:endParaRPr lang="en-US" sz="900">
                        <a:effectLst/>
                      </a:endParaRPr>
                    </a:p>
                    <a:p>
                      <a:pPr algn="l"/>
                      <a:r>
                        <a:rPr lang="en-US" sz="900" b="1">
                          <a:effectLst/>
                        </a:rPr>
                        <a:t>C</a:t>
                      </a:r>
                      <a:endParaRPr lang="en-US" sz="900">
                        <a:effectLst/>
                      </a:endParaRPr>
                    </a:p>
                    <a:p>
                      <a:pPr algn="l"/>
                      <a:r>
                        <a:rPr lang="en-US" sz="900" u="none" strike="noStrike">
                          <a:solidFill>
                            <a:srgbClr val="0072AA"/>
                          </a:solidFill>
                          <a:effectLst/>
                          <a:hlinkClick r:id="rId13" tooltip="callable"/>
                        </a:rPr>
                        <a:t>callable()</a:t>
                      </a:r>
                      <a:endParaRPr lang="en-US" sz="900">
                        <a:effectLst/>
                      </a:endParaRPr>
                    </a:p>
                    <a:p>
                      <a:pPr algn="l"/>
                      <a:r>
                        <a:rPr lang="en-US" sz="900" u="none" strike="noStrike">
                          <a:solidFill>
                            <a:srgbClr val="0072AA"/>
                          </a:solidFill>
                          <a:effectLst/>
                          <a:hlinkClick r:id="rId14" tooltip="chr"/>
                        </a:rPr>
                        <a:t>chr()</a:t>
                      </a:r>
                      <a:endParaRPr lang="en-US" sz="900">
                        <a:effectLst/>
                      </a:endParaRPr>
                    </a:p>
                    <a:p>
                      <a:pPr algn="l"/>
                      <a:r>
                        <a:rPr lang="en-US" sz="900" u="none" strike="noStrike" err="1">
                          <a:solidFill>
                            <a:srgbClr val="0072AA"/>
                          </a:solidFill>
                          <a:effectLst/>
                          <a:hlinkClick r:id="rId15" tooltip="classmethod"/>
                        </a:rPr>
                        <a:t>classmethod</a:t>
                      </a:r>
                      <a:r>
                        <a:rPr lang="en-US" sz="900" u="none" strike="noStrike">
                          <a:solidFill>
                            <a:srgbClr val="0072AA"/>
                          </a:solidFill>
                          <a:effectLst/>
                          <a:hlinkClick r:id="rId15" tooltip="classmethod"/>
                        </a:rPr>
                        <a:t>()</a:t>
                      </a:r>
                      <a:endParaRPr lang="en-US" sz="900">
                        <a:effectLst/>
                      </a:endParaRPr>
                    </a:p>
                    <a:p>
                      <a:pPr algn="l"/>
                      <a:r>
                        <a:rPr lang="en-US" sz="900" u="none" strike="noStrike">
                          <a:solidFill>
                            <a:srgbClr val="0072AA"/>
                          </a:solidFill>
                          <a:effectLst/>
                          <a:hlinkClick r:id="rId16" tooltip="compile"/>
                        </a:rPr>
                        <a:t>compile()</a:t>
                      </a:r>
                      <a:endParaRPr lang="en-US" sz="900">
                        <a:effectLst/>
                      </a:endParaRPr>
                    </a:p>
                    <a:p>
                      <a:pPr algn="l"/>
                      <a:r>
                        <a:rPr lang="en-US" sz="900" u="none" strike="noStrike">
                          <a:solidFill>
                            <a:srgbClr val="0072AA"/>
                          </a:solidFill>
                          <a:effectLst/>
                          <a:hlinkClick r:id="rId17" tooltip="complex"/>
                        </a:rPr>
                        <a:t>complex()</a:t>
                      </a:r>
                      <a:endParaRPr lang="en-US" sz="900">
                        <a:effectLst/>
                      </a:endParaRPr>
                    </a:p>
                    <a:p>
                      <a:pPr algn="l"/>
                      <a:br>
                        <a:rPr lang="en-US" sz="900">
                          <a:effectLst/>
                        </a:rPr>
                      </a:br>
                      <a:endParaRPr lang="en-US" sz="900">
                        <a:effectLst/>
                      </a:endParaRPr>
                    </a:p>
                    <a:p>
                      <a:pPr algn="l"/>
                      <a:r>
                        <a:rPr lang="en-US" sz="900" b="1">
                          <a:effectLst/>
                        </a:rPr>
                        <a:t>D</a:t>
                      </a:r>
                      <a:endParaRPr lang="en-US" sz="900">
                        <a:effectLst/>
                      </a:endParaRPr>
                    </a:p>
                    <a:p>
                      <a:pPr algn="l"/>
                      <a:r>
                        <a:rPr lang="en-US" sz="900" u="none" strike="noStrike" err="1">
                          <a:solidFill>
                            <a:srgbClr val="0072AA"/>
                          </a:solidFill>
                          <a:effectLst/>
                          <a:hlinkClick r:id="rId18" tooltip="delattr"/>
                        </a:rPr>
                        <a:t>delattr</a:t>
                      </a:r>
                      <a:r>
                        <a:rPr lang="en-US" sz="900" u="none" strike="noStrike">
                          <a:solidFill>
                            <a:srgbClr val="0072AA"/>
                          </a:solidFill>
                          <a:effectLst/>
                          <a:hlinkClick r:id="rId18" tooltip="delattr"/>
                        </a:rPr>
                        <a:t>()</a:t>
                      </a:r>
                      <a:endParaRPr lang="en-US" sz="900">
                        <a:effectLst/>
                      </a:endParaRPr>
                    </a:p>
                    <a:p>
                      <a:pPr algn="l"/>
                      <a:r>
                        <a:rPr lang="en-US" sz="900" u="none" strike="noStrike" err="1">
                          <a:solidFill>
                            <a:srgbClr val="0072AA"/>
                          </a:solidFill>
                          <a:effectLst/>
                          <a:hlinkClick r:id="rId19"/>
                        </a:rPr>
                        <a:t>dict</a:t>
                      </a:r>
                      <a:r>
                        <a:rPr lang="en-US" sz="900" u="none" strike="noStrike">
                          <a:solidFill>
                            <a:srgbClr val="0072AA"/>
                          </a:solidFill>
                          <a:effectLst/>
                          <a:hlinkClick r:id="rId19"/>
                        </a:rPr>
                        <a:t>()</a:t>
                      </a:r>
                      <a:endParaRPr lang="en-US" sz="900">
                        <a:effectLst/>
                      </a:endParaRPr>
                    </a:p>
                    <a:p>
                      <a:pPr algn="l"/>
                      <a:r>
                        <a:rPr lang="en-US" sz="900" u="none" strike="noStrike" err="1">
                          <a:solidFill>
                            <a:srgbClr val="0072AA"/>
                          </a:solidFill>
                          <a:effectLst/>
                          <a:hlinkClick r:id="rId20" tooltip="dir"/>
                        </a:rPr>
                        <a:t>dir</a:t>
                      </a:r>
                      <a:r>
                        <a:rPr lang="en-US" sz="900" u="none" strike="noStrike">
                          <a:solidFill>
                            <a:srgbClr val="0072AA"/>
                          </a:solidFill>
                          <a:effectLst/>
                          <a:hlinkClick r:id="rId20" tooltip="dir"/>
                        </a:rPr>
                        <a:t>()</a:t>
                      </a:r>
                      <a:endParaRPr lang="en-US" sz="900">
                        <a:effectLst/>
                      </a:endParaRPr>
                    </a:p>
                    <a:p>
                      <a:pPr algn="l"/>
                      <a:r>
                        <a:rPr lang="en-US" sz="900" u="none" strike="noStrike" err="1">
                          <a:solidFill>
                            <a:srgbClr val="0072AA"/>
                          </a:solidFill>
                          <a:effectLst/>
                          <a:hlinkClick r:id="rId21" tooltip="divmod"/>
                        </a:rPr>
                        <a:t>divmod</a:t>
                      </a:r>
                      <a:r>
                        <a:rPr lang="en-US" sz="900" u="none" strike="noStrike">
                          <a:solidFill>
                            <a:srgbClr val="0072AA"/>
                          </a:solidFill>
                          <a:effectLst/>
                          <a:hlinkClick r:id="rId21" tooltip="divmod"/>
                        </a:rPr>
                        <a:t>()</a:t>
                      </a:r>
                      <a:endParaRPr lang="en-US" sz="900">
                        <a:effectLst/>
                      </a:endParaRPr>
                    </a:p>
                    <a:p>
                      <a:pPr algn="l"/>
                      <a:br>
                        <a:rPr lang="en-US" sz="900">
                          <a:effectLst/>
                        </a:rPr>
                      </a:b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E</a:t>
                      </a:r>
                      <a:endParaRPr lang="en-US" sz="900">
                        <a:effectLst/>
                      </a:endParaRPr>
                    </a:p>
                    <a:p>
                      <a:pPr algn="l"/>
                      <a:r>
                        <a:rPr lang="en-US" sz="900" u="none" strike="noStrike">
                          <a:solidFill>
                            <a:srgbClr val="0072AA"/>
                          </a:solidFill>
                          <a:effectLst/>
                          <a:hlinkClick r:id="rId22" tooltip="enumerate"/>
                        </a:rPr>
                        <a:t>enumerate()</a:t>
                      </a:r>
                      <a:endParaRPr lang="en-US" sz="900">
                        <a:effectLst/>
                      </a:endParaRPr>
                    </a:p>
                    <a:p>
                      <a:pPr algn="l"/>
                      <a:r>
                        <a:rPr lang="en-US" sz="900" u="none" strike="noStrike">
                          <a:solidFill>
                            <a:srgbClr val="0072AA"/>
                          </a:solidFill>
                          <a:effectLst/>
                          <a:hlinkClick r:id="rId23" tooltip="eval"/>
                        </a:rPr>
                        <a:t>eval()</a:t>
                      </a:r>
                      <a:endParaRPr lang="en-US" sz="900">
                        <a:effectLst/>
                      </a:endParaRPr>
                    </a:p>
                    <a:p>
                      <a:pPr algn="l"/>
                      <a:r>
                        <a:rPr lang="en-US" sz="900" u="none" strike="noStrike">
                          <a:solidFill>
                            <a:srgbClr val="0072AA"/>
                          </a:solidFill>
                          <a:effectLst/>
                          <a:hlinkClick r:id="rId24" tooltip="exec"/>
                        </a:rPr>
                        <a:t>exec()</a:t>
                      </a:r>
                      <a:endParaRPr lang="en-US" sz="900">
                        <a:effectLst/>
                      </a:endParaRPr>
                    </a:p>
                    <a:p>
                      <a:pPr algn="l"/>
                      <a:br>
                        <a:rPr lang="en-US" sz="900">
                          <a:effectLst/>
                        </a:rPr>
                      </a:br>
                      <a:endParaRPr lang="en-US" sz="900">
                        <a:effectLst/>
                      </a:endParaRPr>
                    </a:p>
                    <a:p>
                      <a:pPr algn="l"/>
                      <a:r>
                        <a:rPr lang="en-US" sz="900" b="1">
                          <a:effectLst/>
                        </a:rPr>
                        <a:t>F</a:t>
                      </a:r>
                      <a:endParaRPr lang="en-US" sz="900">
                        <a:effectLst/>
                      </a:endParaRPr>
                    </a:p>
                    <a:p>
                      <a:pPr algn="l"/>
                      <a:r>
                        <a:rPr lang="en-US" sz="900" u="none" strike="noStrike">
                          <a:solidFill>
                            <a:srgbClr val="0072AA"/>
                          </a:solidFill>
                          <a:effectLst/>
                          <a:hlinkClick r:id="rId25" tooltip="filter"/>
                        </a:rPr>
                        <a:t>filter()</a:t>
                      </a:r>
                      <a:endParaRPr lang="en-US" sz="900">
                        <a:effectLst/>
                      </a:endParaRPr>
                    </a:p>
                    <a:p>
                      <a:pPr algn="l"/>
                      <a:r>
                        <a:rPr lang="en-US" sz="900" u="none" strike="noStrike">
                          <a:solidFill>
                            <a:srgbClr val="0072AA"/>
                          </a:solidFill>
                          <a:effectLst/>
                          <a:hlinkClick r:id="rId26" tooltip="float"/>
                        </a:rPr>
                        <a:t>float()</a:t>
                      </a:r>
                      <a:endParaRPr lang="en-US" sz="900">
                        <a:effectLst/>
                      </a:endParaRPr>
                    </a:p>
                    <a:p>
                      <a:pPr algn="l"/>
                      <a:r>
                        <a:rPr lang="en-US" sz="900" u="none" strike="noStrike">
                          <a:solidFill>
                            <a:srgbClr val="0072AA"/>
                          </a:solidFill>
                          <a:effectLst/>
                          <a:hlinkClick r:id="rId27" tooltip="format"/>
                        </a:rPr>
                        <a:t>format()</a:t>
                      </a:r>
                      <a:endParaRPr lang="en-US" sz="900">
                        <a:effectLst/>
                      </a:endParaRPr>
                    </a:p>
                    <a:p>
                      <a:pPr algn="l"/>
                      <a:r>
                        <a:rPr lang="en-US" sz="900" u="none" strike="noStrike" err="1">
                          <a:solidFill>
                            <a:srgbClr val="0072AA"/>
                          </a:solidFill>
                          <a:effectLst/>
                          <a:hlinkClick r:id="rId28"/>
                        </a:rPr>
                        <a:t>frozenset</a:t>
                      </a:r>
                      <a:r>
                        <a:rPr lang="en-US" sz="900" u="none" strike="noStrike">
                          <a:solidFill>
                            <a:srgbClr val="0072AA"/>
                          </a:solidFill>
                          <a:effectLst/>
                          <a:hlinkClick r:id="rId28"/>
                        </a:rPr>
                        <a:t>()</a:t>
                      </a:r>
                      <a:endParaRPr lang="en-US" sz="900">
                        <a:effectLst/>
                      </a:endParaRPr>
                    </a:p>
                    <a:p>
                      <a:pPr algn="l"/>
                      <a:br>
                        <a:rPr lang="en-US" sz="900">
                          <a:effectLst/>
                        </a:rPr>
                      </a:br>
                      <a:endParaRPr lang="en-US" sz="900">
                        <a:effectLst/>
                      </a:endParaRPr>
                    </a:p>
                    <a:p>
                      <a:pPr algn="l"/>
                      <a:r>
                        <a:rPr lang="en-US" sz="900" b="1">
                          <a:effectLst/>
                        </a:rPr>
                        <a:t>G</a:t>
                      </a:r>
                      <a:endParaRPr lang="en-US" sz="900">
                        <a:effectLst/>
                      </a:endParaRPr>
                    </a:p>
                    <a:p>
                      <a:pPr algn="l"/>
                      <a:r>
                        <a:rPr lang="en-US" sz="900" u="none" strike="noStrike" err="1">
                          <a:solidFill>
                            <a:srgbClr val="0072AA"/>
                          </a:solidFill>
                          <a:effectLst/>
                          <a:hlinkClick r:id="rId29" tooltip="getattr"/>
                        </a:rPr>
                        <a:t>getattr</a:t>
                      </a:r>
                      <a:r>
                        <a:rPr lang="en-US" sz="900" u="none" strike="noStrike">
                          <a:solidFill>
                            <a:srgbClr val="0072AA"/>
                          </a:solidFill>
                          <a:effectLst/>
                          <a:hlinkClick r:id="rId29" tooltip="getattr"/>
                        </a:rPr>
                        <a:t>()</a:t>
                      </a:r>
                      <a:endParaRPr lang="en-US" sz="900">
                        <a:effectLst/>
                      </a:endParaRPr>
                    </a:p>
                    <a:p>
                      <a:pPr algn="l"/>
                      <a:r>
                        <a:rPr lang="en-US" sz="900" u="none" strike="noStrike" err="1">
                          <a:solidFill>
                            <a:srgbClr val="0072AA"/>
                          </a:solidFill>
                          <a:effectLst/>
                          <a:hlinkClick r:id="rId30" tooltip="globals"/>
                        </a:rPr>
                        <a:t>globals</a:t>
                      </a:r>
                      <a:r>
                        <a:rPr lang="en-US" sz="900" u="none" strike="noStrike">
                          <a:solidFill>
                            <a:srgbClr val="0072AA"/>
                          </a:solidFill>
                          <a:effectLst/>
                          <a:hlinkClick r:id="rId30" tooltip="globals"/>
                        </a:rPr>
                        <a:t>()</a:t>
                      </a:r>
                      <a:endParaRPr lang="en-US" sz="900">
                        <a:effectLst/>
                      </a:endParaRPr>
                    </a:p>
                    <a:p>
                      <a:pPr algn="l"/>
                      <a:br>
                        <a:rPr lang="en-US" sz="900">
                          <a:effectLst/>
                        </a:rPr>
                      </a:br>
                      <a:endParaRPr lang="en-US" sz="900">
                        <a:effectLst/>
                      </a:endParaRPr>
                    </a:p>
                    <a:p>
                      <a:pPr algn="l"/>
                      <a:r>
                        <a:rPr lang="en-US" sz="900" b="1">
                          <a:effectLst/>
                        </a:rPr>
                        <a:t>H</a:t>
                      </a:r>
                      <a:endParaRPr lang="en-US" sz="900">
                        <a:effectLst/>
                      </a:endParaRPr>
                    </a:p>
                    <a:p>
                      <a:pPr algn="l"/>
                      <a:r>
                        <a:rPr lang="en-US" sz="900" u="none" strike="noStrike" err="1">
                          <a:solidFill>
                            <a:srgbClr val="0072AA"/>
                          </a:solidFill>
                          <a:effectLst/>
                          <a:hlinkClick r:id="rId31" tooltip="hasattr"/>
                        </a:rPr>
                        <a:t>hasattr</a:t>
                      </a:r>
                      <a:r>
                        <a:rPr lang="en-US" sz="900" u="none" strike="noStrike">
                          <a:solidFill>
                            <a:srgbClr val="0072AA"/>
                          </a:solidFill>
                          <a:effectLst/>
                          <a:hlinkClick r:id="rId31" tooltip="hasattr"/>
                        </a:rPr>
                        <a:t>()</a:t>
                      </a:r>
                      <a:endParaRPr lang="en-US" sz="900">
                        <a:effectLst/>
                      </a:endParaRPr>
                    </a:p>
                    <a:p>
                      <a:pPr algn="l"/>
                      <a:r>
                        <a:rPr lang="en-US" sz="900" u="none" strike="noStrike">
                          <a:solidFill>
                            <a:srgbClr val="0072AA"/>
                          </a:solidFill>
                          <a:effectLst/>
                          <a:hlinkClick r:id="rId32" tooltip="hash"/>
                        </a:rPr>
                        <a:t>hash()</a:t>
                      </a:r>
                      <a:endParaRPr lang="en-US" sz="900">
                        <a:effectLst/>
                      </a:endParaRPr>
                    </a:p>
                    <a:p>
                      <a:pPr algn="l"/>
                      <a:r>
                        <a:rPr lang="en-US" sz="900" u="none" strike="noStrike">
                          <a:solidFill>
                            <a:srgbClr val="0072AA"/>
                          </a:solidFill>
                          <a:effectLst/>
                          <a:hlinkClick r:id="rId33" tooltip="help"/>
                        </a:rPr>
                        <a:t>help()</a:t>
                      </a:r>
                      <a:endParaRPr lang="en-US" sz="900">
                        <a:effectLst/>
                      </a:endParaRPr>
                    </a:p>
                    <a:p>
                      <a:pPr algn="l"/>
                      <a:r>
                        <a:rPr lang="en-US" sz="900" u="none" strike="noStrike">
                          <a:solidFill>
                            <a:srgbClr val="0072AA"/>
                          </a:solidFill>
                          <a:effectLst/>
                          <a:hlinkClick r:id="rId34" tooltip="hex"/>
                        </a:rPr>
                        <a:t>hex()</a:t>
                      </a:r>
                      <a:endParaRPr lang="en-US" sz="900">
                        <a:effectLst/>
                      </a:endParaRPr>
                    </a:p>
                    <a:p>
                      <a:pPr algn="l"/>
                      <a:br>
                        <a:rPr lang="en-US" sz="900">
                          <a:effectLst/>
                        </a:rPr>
                      </a:br>
                      <a:endParaRPr lang="en-US" sz="900">
                        <a:effectLst/>
                      </a:endParaRPr>
                    </a:p>
                    <a:p>
                      <a:pPr algn="l"/>
                      <a:r>
                        <a:rPr lang="en-US" sz="900" b="1">
                          <a:effectLst/>
                        </a:rPr>
                        <a:t>I</a:t>
                      </a:r>
                      <a:endParaRPr lang="en-US" sz="900">
                        <a:effectLst/>
                      </a:endParaRPr>
                    </a:p>
                    <a:p>
                      <a:pPr algn="l"/>
                      <a:r>
                        <a:rPr lang="en-US" sz="900" u="none" strike="noStrike">
                          <a:solidFill>
                            <a:srgbClr val="0072AA"/>
                          </a:solidFill>
                          <a:effectLst/>
                          <a:hlinkClick r:id="rId35" tooltip="id"/>
                        </a:rPr>
                        <a:t>id()</a:t>
                      </a:r>
                      <a:endParaRPr lang="en-US" sz="900">
                        <a:effectLst/>
                      </a:endParaRPr>
                    </a:p>
                    <a:p>
                      <a:pPr algn="l"/>
                      <a:r>
                        <a:rPr lang="en-US" sz="900" u="none" strike="noStrike">
                          <a:solidFill>
                            <a:srgbClr val="0072AA"/>
                          </a:solidFill>
                          <a:effectLst/>
                          <a:hlinkClick r:id="rId36" tooltip="input"/>
                        </a:rPr>
                        <a:t>input()</a:t>
                      </a:r>
                      <a:endParaRPr lang="en-US" sz="900">
                        <a:effectLst/>
                      </a:endParaRPr>
                    </a:p>
                    <a:p>
                      <a:pPr algn="l"/>
                      <a:r>
                        <a:rPr lang="en-US" sz="900" u="none" strike="noStrike">
                          <a:solidFill>
                            <a:srgbClr val="0072AA"/>
                          </a:solidFill>
                          <a:effectLst/>
                          <a:hlinkClick r:id="rId37" tooltip="int"/>
                        </a:rPr>
                        <a:t>int()</a:t>
                      </a:r>
                      <a:endParaRPr lang="en-US" sz="900">
                        <a:effectLst/>
                      </a:endParaRPr>
                    </a:p>
                    <a:p>
                      <a:pPr algn="l"/>
                      <a:r>
                        <a:rPr lang="en-US" sz="900" u="none" strike="noStrike" err="1">
                          <a:solidFill>
                            <a:srgbClr val="0072AA"/>
                          </a:solidFill>
                          <a:effectLst/>
                          <a:hlinkClick r:id="rId38" tooltip="isinstance"/>
                        </a:rPr>
                        <a:t>isinstance</a:t>
                      </a:r>
                      <a:r>
                        <a:rPr lang="en-US" sz="900" u="none" strike="noStrike">
                          <a:solidFill>
                            <a:srgbClr val="0072AA"/>
                          </a:solidFill>
                          <a:effectLst/>
                          <a:hlinkClick r:id="rId38" tooltip="isinstance"/>
                        </a:rPr>
                        <a:t>()</a:t>
                      </a:r>
                      <a:endParaRPr lang="en-US" sz="900">
                        <a:effectLst/>
                      </a:endParaRPr>
                    </a:p>
                    <a:p>
                      <a:pPr algn="l"/>
                      <a:r>
                        <a:rPr lang="en-US" sz="900" u="none" strike="noStrike" err="1">
                          <a:solidFill>
                            <a:srgbClr val="0072AA"/>
                          </a:solidFill>
                          <a:effectLst/>
                          <a:hlinkClick r:id="rId39" tooltip="issubclass"/>
                        </a:rPr>
                        <a:t>issubclass</a:t>
                      </a:r>
                      <a:r>
                        <a:rPr lang="en-US" sz="900" u="none" strike="noStrike">
                          <a:solidFill>
                            <a:srgbClr val="0072AA"/>
                          </a:solidFill>
                          <a:effectLst/>
                          <a:hlinkClick r:id="rId39" tooltip="issubclass"/>
                        </a:rPr>
                        <a:t>()</a:t>
                      </a:r>
                      <a:endParaRPr lang="en-US" sz="900">
                        <a:effectLst/>
                      </a:endParaRPr>
                    </a:p>
                    <a:p>
                      <a:pPr algn="l"/>
                      <a:r>
                        <a:rPr lang="en-US" sz="900" u="none" strike="noStrike" err="1">
                          <a:solidFill>
                            <a:srgbClr val="0072AA"/>
                          </a:solidFill>
                          <a:effectLst/>
                          <a:hlinkClick r:id="rId40" tooltip="iter"/>
                        </a:rPr>
                        <a:t>iter</a:t>
                      </a:r>
                      <a:r>
                        <a:rPr lang="en-US" sz="900" u="none" strike="noStrike">
                          <a:solidFill>
                            <a:srgbClr val="0072AA"/>
                          </a:solidFill>
                          <a:effectLst/>
                          <a:hlinkClick r:id="rId40" tooltip="iter"/>
                        </a:rPr>
                        <a:t>()</a:t>
                      </a: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L</a:t>
                      </a:r>
                      <a:endParaRPr lang="en-US" sz="900">
                        <a:effectLst/>
                      </a:endParaRPr>
                    </a:p>
                    <a:p>
                      <a:pPr algn="l"/>
                      <a:r>
                        <a:rPr lang="en-US" sz="900" u="none" strike="noStrike">
                          <a:solidFill>
                            <a:srgbClr val="0072AA"/>
                          </a:solidFill>
                          <a:effectLst/>
                          <a:hlinkClick r:id="rId41" tooltip="len"/>
                        </a:rPr>
                        <a:t>len()</a:t>
                      </a:r>
                      <a:endParaRPr lang="en-US" sz="900">
                        <a:effectLst/>
                      </a:endParaRPr>
                    </a:p>
                    <a:p>
                      <a:pPr algn="l"/>
                      <a:r>
                        <a:rPr lang="en-US" sz="900" u="none" strike="noStrike">
                          <a:solidFill>
                            <a:srgbClr val="0072AA"/>
                          </a:solidFill>
                          <a:effectLst/>
                          <a:hlinkClick r:id="rId42"/>
                        </a:rPr>
                        <a:t>list()</a:t>
                      </a:r>
                      <a:endParaRPr lang="en-US" sz="900">
                        <a:effectLst/>
                      </a:endParaRPr>
                    </a:p>
                    <a:p>
                      <a:pPr algn="l"/>
                      <a:r>
                        <a:rPr lang="en-US" sz="900" u="none" strike="noStrike">
                          <a:solidFill>
                            <a:srgbClr val="0072AA"/>
                          </a:solidFill>
                          <a:effectLst/>
                          <a:hlinkClick r:id="rId43" tooltip="locals"/>
                        </a:rPr>
                        <a:t>locals()</a:t>
                      </a:r>
                      <a:endParaRPr lang="en-US" sz="900">
                        <a:effectLst/>
                      </a:endParaRPr>
                    </a:p>
                    <a:p>
                      <a:pPr algn="l"/>
                      <a:br>
                        <a:rPr lang="en-US" sz="900">
                          <a:effectLst/>
                        </a:rPr>
                      </a:br>
                      <a:endParaRPr lang="en-US" sz="900">
                        <a:effectLst/>
                      </a:endParaRPr>
                    </a:p>
                    <a:p>
                      <a:pPr algn="l"/>
                      <a:r>
                        <a:rPr lang="en-US" sz="900" b="1">
                          <a:effectLst/>
                        </a:rPr>
                        <a:t>M</a:t>
                      </a:r>
                      <a:endParaRPr lang="en-US" sz="900">
                        <a:effectLst/>
                      </a:endParaRPr>
                    </a:p>
                    <a:p>
                      <a:pPr algn="l"/>
                      <a:r>
                        <a:rPr lang="en-US" sz="900" u="none" strike="noStrike">
                          <a:solidFill>
                            <a:srgbClr val="0072AA"/>
                          </a:solidFill>
                          <a:effectLst/>
                          <a:hlinkClick r:id="rId44" tooltip="map"/>
                        </a:rPr>
                        <a:t>map()</a:t>
                      </a:r>
                      <a:endParaRPr lang="en-US" sz="900">
                        <a:effectLst/>
                      </a:endParaRPr>
                    </a:p>
                    <a:p>
                      <a:pPr algn="l"/>
                      <a:r>
                        <a:rPr lang="en-US" sz="900" u="none" strike="noStrike">
                          <a:solidFill>
                            <a:srgbClr val="0072AA"/>
                          </a:solidFill>
                          <a:effectLst/>
                          <a:hlinkClick r:id="rId45" tooltip="max"/>
                        </a:rPr>
                        <a:t>max()</a:t>
                      </a:r>
                      <a:endParaRPr lang="en-US" sz="900">
                        <a:effectLst/>
                      </a:endParaRPr>
                    </a:p>
                    <a:p>
                      <a:pPr algn="l"/>
                      <a:r>
                        <a:rPr lang="en-US" sz="900" u="none" strike="noStrike">
                          <a:solidFill>
                            <a:srgbClr val="0072AA"/>
                          </a:solidFill>
                          <a:effectLst/>
                          <a:hlinkClick r:id="rId46"/>
                        </a:rPr>
                        <a:t>memoryview()</a:t>
                      </a:r>
                      <a:endParaRPr lang="en-US" sz="900">
                        <a:effectLst/>
                      </a:endParaRPr>
                    </a:p>
                    <a:p>
                      <a:pPr algn="l"/>
                      <a:r>
                        <a:rPr lang="en-US" sz="900" u="none" strike="noStrike">
                          <a:solidFill>
                            <a:srgbClr val="0072AA"/>
                          </a:solidFill>
                          <a:effectLst/>
                          <a:hlinkClick r:id="rId47" tooltip="min"/>
                        </a:rPr>
                        <a:t>min()</a:t>
                      </a:r>
                      <a:endParaRPr lang="en-US" sz="900">
                        <a:effectLst/>
                      </a:endParaRPr>
                    </a:p>
                    <a:p>
                      <a:pPr algn="l"/>
                      <a:br>
                        <a:rPr lang="en-US" sz="900">
                          <a:effectLst/>
                        </a:rPr>
                      </a:br>
                      <a:endParaRPr lang="en-US" sz="900">
                        <a:effectLst/>
                      </a:endParaRPr>
                    </a:p>
                    <a:p>
                      <a:pPr algn="l"/>
                      <a:r>
                        <a:rPr lang="en-US" sz="900" b="1">
                          <a:effectLst/>
                        </a:rPr>
                        <a:t>N</a:t>
                      </a:r>
                      <a:endParaRPr lang="en-US" sz="900">
                        <a:effectLst/>
                      </a:endParaRPr>
                    </a:p>
                    <a:p>
                      <a:pPr algn="l"/>
                      <a:r>
                        <a:rPr lang="en-US" sz="900" u="none" strike="noStrike">
                          <a:solidFill>
                            <a:srgbClr val="0072AA"/>
                          </a:solidFill>
                          <a:effectLst/>
                          <a:hlinkClick r:id="rId48" tooltip="next"/>
                        </a:rPr>
                        <a:t>next()</a:t>
                      </a:r>
                      <a:endParaRPr lang="en-US" sz="900">
                        <a:effectLst/>
                      </a:endParaRPr>
                    </a:p>
                    <a:p>
                      <a:pPr algn="l"/>
                      <a:br>
                        <a:rPr lang="en-US" sz="900">
                          <a:effectLst/>
                        </a:rPr>
                      </a:br>
                      <a:endParaRPr lang="en-US" sz="900">
                        <a:effectLst/>
                      </a:endParaRPr>
                    </a:p>
                    <a:p>
                      <a:pPr algn="l"/>
                      <a:r>
                        <a:rPr lang="en-US" sz="900" b="1">
                          <a:effectLst/>
                        </a:rPr>
                        <a:t>O</a:t>
                      </a:r>
                      <a:endParaRPr lang="en-US" sz="900">
                        <a:effectLst/>
                      </a:endParaRPr>
                    </a:p>
                    <a:p>
                      <a:pPr algn="l"/>
                      <a:r>
                        <a:rPr lang="en-US" sz="900" u="none" strike="noStrike">
                          <a:solidFill>
                            <a:srgbClr val="0072AA"/>
                          </a:solidFill>
                          <a:effectLst/>
                          <a:hlinkClick r:id="rId49" tooltip="object"/>
                        </a:rPr>
                        <a:t>object()</a:t>
                      </a:r>
                      <a:endParaRPr lang="en-US" sz="900">
                        <a:effectLst/>
                      </a:endParaRPr>
                    </a:p>
                    <a:p>
                      <a:pPr algn="l"/>
                      <a:r>
                        <a:rPr lang="en-US" sz="900" u="none" strike="noStrike">
                          <a:solidFill>
                            <a:srgbClr val="0072AA"/>
                          </a:solidFill>
                          <a:effectLst/>
                          <a:hlinkClick r:id="rId50" tooltip="oct"/>
                        </a:rPr>
                        <a:t>oct()</a:t>
                      </a:r>
                      <a:endParaRPr lang="en-US" sz="900">
                        <a:effectLst/>
                      </a:endParaRPr>
                    </a:p>
                    <a:p>
                      <a:pPr algn="l"/>
                      <a:r>
                        <a:rPr lang="en-US" sz="900" u="none" strike="noStrike">
                          <a:solidFill>
                            <a:srgbClr val="0072AA"/>
                          </a:solidFill>
                          <a:effectLst/>
                          <a:hlinkClick r:id="rId51" tooltip="open"/>
                        </a:rPr>
                        <a:t>open()</a:t>
                      </a:r>
                      <a:endParaRPr lang="en-US" sz="900">
                        <a:effectLst/>
                      </a:endParaRPr>
                    </a:p>
                    <a:p>
                      <a:pPr algn="l"/>
                      <a:r>
                        <a:rPr lang="en-US" sz="900" u="none" strike="noStrike">
                          <a:solidFill>
                            <a:srgbClr val="0072AA"/>
                          </a:solidFill>
                          <a:effectLst/>
                          <a:hlinkClick r:id="rId52" tooltip="ord"/>
                        </a:rPr>
                        <a:t>ord()</a:t>
                      </a:r>
                      <a:endParaRPr lang="en-US" sz="900">
                        <a:effectLst/>
                      </a:endParaRPr>
                    </a:p>
                    <a:p>
                      <a:pPr algn="l"/>
                      <a:br>
                        <a:rPr lang="en-US" sz="900">
                          <a:effectLst/>
                        </a:rPr>
                      </a:br>
                      <a:endParaRPr lang="en-US" sz="900">
                        <a:effectLst/>
                      </a:endParaRPr>
                    </a:p>
                    <a:p>
                      <a:pPr algn="l"/>
                      <a:r>
                        <a:rPr lang="en-US" sz="900" b="1">
                          <a:effectLst/>
                        </a:rPr>
                        <a:t>P</a:t>
                      </a:r>
                      <a:endParaRPr lang="en-US" sz="900">
                        <a:effectLst/>
                      </a:endParaRPr>
                    </a:p>
                    <a:p>
                      <a:pPr algn="l"/>
                      <a:r>
                        <a:rPr lang="en-US" sz="900" u="none" strike="noStrike">
                          <a:solidFill>
                            <a:srgbClr val="0072AA"/>
                          </a:solidFill>
                          <a:effectLst/>
                          <a:hlinkClick r:id="rId53" tooltip="pow"/>
                        </a:rPr>
                        <a:t>pow()</a:t>
                      </a:r>
                      <a:endParaRPr lang="en-US" sz="900">
                        <a:effectLst/>
                      </a:endParaRPr>
                    </a:p>
                    <a:p>
                      <a:pPr algn="l"/>
                      <a:r>
                        <a:rPr lang="en-US" sz="900" u="none" strike="noStrike">
                          <a:solidFill>
                            <a:srgbClr val="0072AA"/>
                          </a:solidFill>
                          <a:effectLst/>
                          <a:hlinkClick r:id="rId54" tooltip="print"/>
                        </a:rPr>
                        <a:t>print()</a:t>
                      </a:r>
                      <a:endParaRPr lang="en-US" sz="900">
                        <a:effectLst/>
                      </a:endParaRPr>
                    </a:p>
                    <a:p>
                      <a:pPr algn="l"/>
                      <a:r>
                        <a:rPr lang="en-US" sz="900" u="none" strike="noStrike">
                          <a:solidFill>
                            <a:srgbClr val="0072AA"/>
                          </a:solidFill>
                          <a:effectLst/>
                          <a:hlinkClick r:id="rId55" tooltip="property"/>
                        </a:rPr>
                        <a:t>property()</a:t>
                      </a:r>
                      <a:endParaRPr lang="en-US" sz="900">
                        <a:effectLst/>
                      </a:endParaRPr>
                    </a:p>
                    <a:p>
                      <a:pPr algn="l"/>
                      <a:br>
                        <a:rPr lang="en-US" sz="900">
                          <a:effectLst/>
                        </a:rPr>
                      </a:br>
                      <a:endParaRPr lang="en-US" sz="900">
                        <a:effectLst/>
                      </a:endParaRPr>
                    </a:p>
                    <a:p>
                      <a:pPr algn="l"/>
                      <a:br>
                        <a:rPr lang="en-US" sz="900">
                          <a:effectLst/>
                        </a:rPr>
                      </a:br>
                      <a:endParaRPr lang="en-US" sz="900">
                        <a:effectLst/>
                      </a:endParaRPr>
                    </a:p>
                    <a:p>
                      <a:pPr algn="l"/>
                      <a:br>
                        <a:rPr lang="en-US" sz="900">
                          <a:effectLst/>
                        </a:rPr>
                      </a:br>
                      <a:endParaRPr lang="en-US" sz="900">
                        <a:effectLst/>
                      </a:endParaRPr>
                    </a:p>
                    <a:p>
                      <a:pPr algn="l"/>
                      <a:br>
                        <a:rPr lang="en-US" sz="900">
                          <a:effectLst/>
                        </a:rPr>
                      </a:b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900" b="1">
                          <a:effectLst/>
                        </a:rPr>
                        <a:t>R</a:t>
                      </a:r>
                      <a:endParaRPr lang="en-US" sz="900">
                        <a:effectLst/>
                      </a:endParaRPr>
                    </a:p>
                    <a:p>
                      <a:pPr algn="l"/>
                      <a:r>
                        <a:rPr lang="en-US" sz="900" u="none" strike="noStrike">
                          <a:solidFill>
                            <a:srgbClr val="0072AA"/>
                          </a:solidFill>
                          <a:effectLst/>
                          <a:hlinkClick r:id="rId56"/>
                        </a:rPr>
                        <a:t>range()</a:t>
                      </a:r>
                      <a:endParaRPr lang="en-US" sz="900">
                        <a:effectLst/>
                      </a:endParaRPr>
                    </a:p>
                    <a:p>
                      <a:pPr algn="l"/>
                      <a:r>
                        <a:rPr lang="en-US" sz="900" u="none" strike="noStrike" err="1">
                          <a:solidFill>
                            <a:srgbClr val="0072AA"/>
                          </a:solidFill>
                          <a:effectLst/>
                          <a:hlinkClick r:id="rId57" tooltip="repr"/>
                        </a:rPr>
                        <a:t>repr</a:t>
                      </a:r>
                      <a:r>
                        <a:rPr lang="en-US" sz="900" u="none" strike="noStrike">
                          <a:solidFill>
                            <a:srgbClr val="0072AA"/>
                          </a:solidFill>
                          <a:effectLst/>
                          <a:hlinkClick r:id="rId57" tooltip="repr"/>
                        </a:rPr>
                        <a:t>()</a:t>
                      </a:r>
                      <a:endParaRPr lang="en-US" sz="900">
                        <a:effectLst/>
                      </a:endParaRPr>
                    </a:p>
                    <a:p>
                      <a:pPr algn="l"/>
                      <a:r>
                        <a:rPr lang="en-US" sz="900" u="none" strike="noStrike">
                          <a:solidFill>
                            <a:srgbClr val="0072AA"/>
                          </a:solidFill>
                          <a:effectLst/>
                          <a:hlinkClick r:id="rId58" tooltip="reversed"/>
                        </a:rPr>
                        <a:t>reversed()</a:t>
                      </a:r>
                      <a:endParaRPr lang="en-US" sz="900">
                        <a:effectLst/>
                      </a:endParaRPr>
                    </a:p>
                    <a:p>
                      <a:pPr algn="l"/>
                      <a:r>
                        <a:rPr lang="en-US" sz="900" u="none" strike="noStrike">
                          <a:solidFill>
                            <a:srgbClr val="0072AA"/>
                          </a:solidFill>
                          <a:effectLst/>
                          <a:hlinkClick r:id="rId59" tooltip="round"/>
                        </a:rPr>
                        <a:t>round()</a:t>
                      </a:r>
                      <a:endParaRPr lang="en-US" sz="900">
                        <a:effectLst/>
                      </a:endParaRPr>
                    </a:p>
                    <a:p>
                      <a:pPr algn="l"/>
                      <a:br>
                        <a:rPr lang="en-US" sz="900">
                          <a:effectLst/>
                        </a:rPr>
                      </a:br>
                      <a:endParaRPr lang="en-US" sz="900">
                        <a:effectLst/>
                      </a:endParaRPr>
                    </a:p>
                    <a:p>
                      <a:pPr algn="l"/>
                      <a:r>
                        <a:rPr lang="en-US" sz="900" b="1">
                          <a:effectLst/>
                        </a:rPr>
                        <a:t>S</a:t>
                      </a:r>
                      <a:endParaRPr lang="en-US" sz="900">
                        <a:effectLst/>
                      </a:endParaRPr>
                    </a:p>
                    <a:p>
                      <a:pPr algn="l"/>
                      <a:r>
                        <a:rPr lang="en-US" sz="900" u="none" strike="noStrike">
                          <a:solidFill>
                            <a:srgbClr val="0072AA"/>
                          </a:solidFill>
                          <a:effectLst/>
                          <a:hlinkClick r:id="rId60"/>
                        </a:rPr>
                        <a:t>set()</a:t>
                      </a:r>
                      <a:endParaRPr lang="en-US" sz="900">
                        <a:effectLst/>
                      </a:endParaRPr>
                    </a:p>
                    <a:p>
                      <a:pPr algn="l"/>
                      <a:r>
                        <a:rPr lang="en-US" sz="900" u="none" strike="noStrike" err="1">
                          <a:solidFill>
                            <a:srgbClr val="0072AA"/>
                          </a:solidFill>
                          <a:effectLst/>
                          <a:hlinkClick r:id="rId61" tooltip="setattr"/>
                        </a:rPr>
                        <a:t>setattr</a:t>
                      </a:r>
                      <a:r>
                        <a:rPr lang="en-US" sz="900" u="none" strike="noStrike">
                          <a:solidFill>
                            <a:srgbClr val="0072AA"/>
                          </a:solidFill>
                          <a:effectLst/>
                          <a:hlinkClick r:id="rId61" tooltip="setattr"/>
                        </a:rPr>
                        <a:t>()</a:t>
                      </a:r>
                      <a:endParaRPr lang="en-US" sz="900">
                        <a:effectLst/>
                      </a:endParaRPr>
                    </a:p>
                    <a:p>
                      <a:pPr algn="l"/>
                      <a:r>
                        <a:rPr lang="en-US" sz="900" u="none" strike="noStrike">
                          <a:solidFill>
                            <a:srgbClr val="0072AA"/>
                          </a:solidFill>
                          <a:effectLst/>
                          <a:hlinkClick r:id="rId62" tooltip="slice"/>
                        </a:rPr>
                        <a:t>slice()</a:t>
                      </a:r>
                      <a:endParaRPr lang="en-US" sz="900">
                        <a:effectLst/>
                      </a:endParaRPr>
                    </a:p>
                    <a:p>
                      <a:pPr algn="l"/>
                      <a:r>
                        <a:rPr lang="en-US" sz="900" u="none" strike="noStrike">
                          <a:solidFill>
                            <a:srgbClr val="0072AA"/>
                          </a:solidFill>
                          <a:effectLst/>
                          <a:hlinkClick r:id="rId63" tooltip="sorted"/>
                        </a:rPr>
                        <a:t>sorted()</a:t>
                      </a:r>
                      <a:endParaRPr lang="en-US" sz="900">
                        <a:effectLst/>
                      </a:endParaRPr>
                    </a:p>
                    <a:p>
                      <a:pPr algn="l"/>
                      <a:r>
                        <a:rPr lang="en-US" sz="900" u="none" strike="noStrike" err="1">
                          <a:solidFill>
                            <a:srgbClr val="0072AA"/>
                          </a:solidFill>
                          <a:effectLst/>
                          <a:hlinkClick r:id="rId64" tooltip="staticmethod"/>
                        </a:rPr>
                        <a:t>staticmethod</a:t>
                      </a:r>
                      <a:r>
                        <a:rPr lang="en-US" sz="900" u="none" strike="noStrike">
                          <a:solidFill>
                            <a:srgbClr val="0072AA"/>
                          </a:solidFill>
                          <a:effectLst/>
                          <a:hlinkClick r:id="rId64" tooltip="staticmethod"/>
                        </a:rPr>
                        <a:t>()</a:t>
                      </a:r>
                      <a:endParaRPr lang="en-US" sz="900">
                        <a:effectLst/>
                      </a:endParaRPr>
                    </a:p>
                    <a:p>
                      <a:pPr algn="l"/>
                      <a:r>
                        <a:rPr lang="en-US" sz="900" u="none" strike="noStrike">
                          <a:solidFill>
                            <a:srgbClr val="0072AA"/>
                          </a:solidFill>
                          <a:effectLst/>
                          <a:hlinkClick r:id="rId65"/>
                        </a:rPr>
                        <a:t>str()</a:t>
                      </a:r>
                      <a:endParaRPr lang="en-US" sz="900">
                        <a:effectLst/>
                      </a:endParaRPr>
                    </a:p>
                    <a:p>
                      <a:pPr algn="l"/>
                      <a:r>
                        <a:rPr lang="en-US" sz="900" u="none" strike="noStrike">
                          <a:solidFill>
                            <a:srgbClr val="0072AA"/>
                          </a:solidFill>
                          <a:effectLst/>
                          <a:hlinkClick r:id="rId66" tooltip="sum"/>
                        </a:rPr>
                        <a:t>sum()</a:t>
                      </a:r>
                      <a:endParaRPr lang="en-US" sz="900">
                        <a:effectLst/>
                      </a:endParaRPr>
                    </a:p>
                    <a:p>
                      <a:pPr algn="l"/>
                      <a:r>
                        <a:rPr lang="en-US" sz="900" u="none" strike="noStrike">
                          <a:solidFill>
                            <a:srgbClr val="0072AA"/>
                          </a:solidFill>
                          <a:effectLst/>
                          <a:hlinkClick r:id="rId67" tooltip="super"/>
                        </a:rPr>
                        <a:t>super()</a:t>
                      </a:r>
                      <a:endParaRPr lang="en-US" sz="900">
                        <a:effectLst/>
                      </a:endParaRPr>
                    </a:p>
                    <a:p>
                      <a:pPr algn="l"/>
                      <a:br>
                        <a:rPr lang="en-US" sz="900">
                          <a:effectLst/>
                        </a:rPr>
                      </a:br>
                      <a:endParaRPr lang="en-US" sz="900">
                        <a:effectLst/>
                      </a:endParaRPr>
                    </a:p>
                    <a:p>
                      <a:pPr algn="l"/>
                      <a:r>
                        <a:rPr lang="en-US" sz="900" b="1">
                          <a:effectLst/>
                        </a:rPr>
                        <a:t>T</a:t>
                      </a:r>
                      <a:endParaRPr lang="en-US" sz="900">
                        <a:effectLst/>
                      </a:endParaRPr>
                    </a:p>
                    <a:p>
                      <a:pPr algn="l"/>
                      <a:r>
                        <a:rPr lang="en-US" sz="900" u="none" strike="noStrike">
                          <a:solidFill>
                            <a:srgbClr val="0072AA"/>
                          </a:solidFill>
                          <a:effectLst/>
                          <a:hlinkClick r:id="rId68"/>
                        </a:rPr>
                        <a:t>tuple()</a:t>
                      </a:r>
                      <a:endParaRPr lang="en-US" sz="900">
                        <a:effectLst/>
                      </a:endParaRPr>
                    </a:p>
                    <a:p>
                      <a:pPr algn="l"/>
                      <a:r>
                        <a:rPr lang="en-US" sz="900" u="none" strike="noStrike">
                          <a:solidFill>
                            <a:srgbClr val="0072AA"/>
                          </a:solidFill>
                          <a:effectLst/>
                          <a:hlinkClick r:id="rId69" tooltip="type"/>
                        </a:rPr>
                        <a:t>type()</a:t>
                      </a:r>
                      <a:endParaRPr lang="en-US" sz="900">
                        <a:effectLst/>
                      </a:endParaRPr>
                    </a:p>
                    <a:p>
                      <a:pPr algn="l"/>
                      <a:br>
                        <a:rPr lang="en-US" sz="900">
                          <a:effectLst/>
                        </a:rPr>
                      </a:br>
                      <a:endParaRPr lang="en-US" sz="900">
                        <a:effectLst/>
                      </a:endParaRPr>
                    </a:p>
                    <a:p>
                      <a:pPr algn="l"/>
                      <a:r>
                        <a:rPr lang="en-US" sz="900" b="1">
                          <a:effectLst/>
                        </a:rPr>
                        <a:t>V</a:t>
                      </a:r>
                      <a:endParaRPr lang="en-US" sz="900">
                        <a:effectLst/>
                      </a:endParaRPr>
                    </a:p>
                    <a:p>
                      <a:pPr algn="l"/>
                      <a:r>
                        <a:rPr lang="en-US" sz="900" u="none" strike="noStrike">
                          <a:solidFill>
                            <a:srgbClr val="0072AA"/>
                          </a:solidFill>
                          <a:effectLst/>
                          <a:hlinkClick r:id="rId70" tooltip="vars"/>
                        </a:rPr>
                        <a:t>vars()</a:t>
                      </a:r>
                      <a:endParaRPr lang="en-US" sz="900">
                        <a:effectLst/>
                      </a:endParaRPr>
                    </a:p>
                    <a:p>
                      <a:pPr algn="l"/>
                      <a:br>
                        <a:rPr lang="en-US" sz="900">
                          <a:effectLst/>
                        </a:rPr>
                      </a:br>
                      <a:endParaRPr lang="en-US" sz="900">
                        <a:effectLst/>
                      </a:endParaRPr>
                    </a:p>
                    <a:p>
                      <a:pPr algn="l"/>
                      <a:r>
                        <a:rPr lang="en-US" sz="900" b="1">
                          <a:effectLst/>
                        </a:rPr>
                        <a:t>Z</a:t>
                      </a:r>
                      <a:endParaRPr lang="en-US" sz="900">
                        <a:effectLst/>
                      </a:endParaRPr>
                    </a:p>
                    <a:p>
                      <a:pPr algn="l"/>
                      <a:r>
                        <a:rPr lang="en-US" sz="900" u="none" strike="noStrike">
                          <a:solidFill>
                            <a:srgbClr val="0072AA"/>
                          </a:solidFill>
                          <a:effectLst/>
                          <a:hlinkClick r:id="rId71" tooltip="zip"/>
                        </a:rPr>
                        <a:t>zip()</a:t>
                      </a:r>
                      <a:endParaRPr lang="en-US" sz="900">
                        <a:effectLst/>
                      </a:endParaRPr>
                    </a:p>
                    <a:p>
                      <a:pPr algn="l"/>
                      <a:br>
                        <a:rPr lang="en-US" sz="900">
                          <a:effectLst/>
                        </a:rPr>
                      </a:br>
                      <a:endParaRPr lang="en-US" sz="900">
                        <a:effectLst/>
                      </a:endParaRPr>
                    </a:p>
                    <a:p>
                      <a:pPr algn="l"/>
                      <a:r>
                        <a:rPr lang="en-US" sz="900" b="1">
                          <a:effectLst/>
                        </a:rPr>
                        <a:t>_</a:t>
                      </a:r>
                      <a:endParaRPr lang="en-US" sz="900">
                        <a:effectLst/>
                      </a:endParaRPr>
                    </a:p>
                    <a:p>
                      <a:pPr algn="l"/>
                      <a:r>
                        <a:rPr lang="en-US" sz="900" u="none" strike="noStrike">
                          <a:solidFill>
                            <a:srgbClr val="0072AA"/>
                          </a:solidFill>
                          <a:effectLst/>
                          <a:hlinkClick r:id="rId72" tooltip="__import__"/>
                        </a:rPr>
                        <a:t>__import__()</a:t>
                      </a:r>
                      <a:endParaRPr lang="en-US" sz="900">
                        <a:effectLst/>
                      </a:endParaRPr>
                    </a:p>
                  </a:txBody>
                  <a:tcPr marL="41023" marR="41023" marT="20511" marB="20511"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1068277"/>
                  </a:ext>
                </a:extLst>
              </a:tr>
            </a:tbl>
          </a:graphicData>
        </a:graphic>
      </p:graphicFrame>
      <p:sp>
        <p:nvSpPr>
          <p:cNvPr id="6" name="TextBox 5">
            <a:extLst>
              <a:ext uri="{FF2B5EF4-FFF2-40B4-BE49-F238E27FC236}">
                <a16:creationId xmlns:a16="http://schemas.microsoft.com/office/drawing/2014/main" id="{9761B1B3-12B1-42D9-ADE1-6B37E50B8795}"/>
              </a:ext>
            </a:extLst>
          </p:cNvPr>
          <p:cNvSpPr txBox="1"/>
          <p:nvPr/>
        </p:nvSpPr>
        <p:spPr>
          <a:xfrm>
            <a:off x="9048328" y="5877272"/>
            <a:ext cx="2784980" cy="646331"/>
          </a:xfrm>
          <a:prstGeom prst="rect">
            <a:avLst/>
          </a:prstGeom>
          <a:noFill/>
        </p:spPr>
        <p:txBody>
          <a:bodyPr wrap="square">
            <a:spAutoFit/>
          </a:bodyPr>
          <a:lstStyle/>
          <a:p>
            <a:r>
              <a:rPr lang="en-US">
                <a:hlinkClick r:id="rId73"/>
              </a:rPr>
              <a:t>Built-in Functions — Python documentation</a:t>
            </a:r>
            <a:endParaRPr lang="en-US"/>
          </a:p>
        </p:txBody>
      </p:sp>
      <p:pic>
        <p:nvPicPr>
          <p:cNvPr id="7" name="Picture 6" descr="Table&#10;&#10;Description automatically generated">
            <a:extLst>
              <a:ext uri="{FF2B5EF4-FFF2-40B4-BE49-F238E27FC236}">
                <a16:creationId xmlns:a16="http://schemas.microsoft.com/office/drawing/2014/main" id="{C0E3D8C8-216B-4B9B-8430-487379AB360D}"/>
              </a:ext>
            </a:extLst>
          </p:cNvPr>
          <p:cNvPicPr>
            <a:picLocks noChangeAspect="1"/>
          </p:cNvPicPr>
          <p:nvPr/>
        </p:nvPicPr>
        <p:blipFill>
          <a:blip r:embed="rId74"/>
          <a:stretch>
            <a:fillRect/>
          </a:stretch>
        </p:blipFill>
        <p:spPr>
          <a:xfrm>
            <a:off x="3228352" y="1035517"/>
            <a:ext cx="5544616" cy="5695834"/>
          </a:xfrm>
          <a:prstGeom prst="rect">
            <a:avLst/>
          </a:prstGeom>
          <a:noFill/>
        </p:spPr>
      </p:pic>
    </p:spTree>
    <p:extLst>
      <p:ext uri="{BB962C8B-B14F-4D97-AF65-F5344CB8AC3E}">
        <p14:creationId xmlns:p14="http://schemas.microsoft.com/office/powerpoint/2010/main" val="1930114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64BCC9-3254-C417-9071-C6F70E6142BB}"/>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48ACC7B0-30E0-2F12-04B6-95C2D4E9F669}"/>
              </a:ext>
            </a:extLst>
          </p:cNvPr>
          <p:cNvSpPr>
            <a:spLocks noGrp="1"/>
          </p:cNvSpPr>
          <p:nvPr>
            <p:ph idx="1"/>
          </p:nvPr>
        </p:nvSpPr>
        <p:spPr/>
        <p:txBody>
          <a:bodyPr/>
          <a:lstStyle/>
          <a:p>
            <a:endParaRPr lang="en-US"/>
          </a:p>
        </p:txBody>
      </p:sp>
      <p:pic>
        <p:nvPicPr>
          <p:cNvPr id="4098" name="Picture 2" descr="Python Modules &amp; Packages">
            <a:extLst>
              <a:ext uri="{FF2B5EF4-FFF2-40B4-BE49-F238E27FC236}">
                <a16:creationId xmlns:a16="http://schemas.microsoft.com/office/drawing/2014/main" id="{18E181AB-02AC-DEC5-C693-A81BF9398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3310310-EFED-8F31-A640-4E2EBA4E3DB1}"/>
              </a:ext>
            </a:extLst>
          </p:cNvPr>
          <p:cNvSpPr txBox="1"/>
          <p:nvPr/>
        </p:nvSpPr>
        <p:spPr>
          <a:xfrm>
            <a:off x="3451915" y="6063734"/>
            <a:ext cx="6097656" cy="369332"/>
          </a:xfrm>
          <a:prstGeom prst="rect">
            <a:avLst/>
          </a:prstGeom>
          <a:noFill/>
        </p:spPr>
        <p:txBody>
          <a:bodyPr wrap="square">
            <a:spAutoFit/>
          </a:bodyPr>
          <a:lstStyle/>
          <a:p>
            <a:r>
              <a:rPr lang="en-US">
                <a:hlinkClick r:id="rId4"/>
              </a:rPr>
              <a:t>https://realpython.com/python-modules-packages/</a:t>
            </a:r>
            <a:r>
              <a:rPr lang="en-US"/>
              <a:t> </a:t>
            </a:r>
          </a:p>
        </p:txBody>
      </p:sp>
    </p:spTree>
    <p:extLst>
      <p:ext uri="{BB962C8B-B14F-4D97-AF65-F5344CB8AC3E}">
        <p14:creationId xmlns:p14="http://schemas.microsoft.com/office/powerpoint/2010/main" val="3067851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5602-0BB0-4822-BAB6-B1343EDF3922}"/>
              </a:ext>
            </a:extLst>
          </p:cNvPr>
          <p:cNvSpPr>
            <a:spLocks noGrp="1"/>
          </p:cNvSpPr>
          <p:nvPr>
            <p:ph type="title"/>
          </p:nvPr>
        </p:nvSpPr>
        <p:spPr/>
        <p:txBody>
          <a:bodyPr/>
          <a:lstStyle/>
          <a:p>
            <a:r>
              <a:rPr lang="en-US"/>
              <a:t>Standard Modules</a:t>
            </a:r>
          </a:p>
        </p:txBody>
      </p:sp>
      <p:sp>
        <p:nvSpPr>
          <p:cNvPr id="3" name="Content Placeholder 2">
            <a:extLst>
              <a:ext uri="{FF2B5EF4-FFF2-40B4-BE49-F238E27FC236}">
                <a16:creationId xmlns:a16="http://schemas.microsoft.com/office/drawing/2014/main" id="{721A0393-6303-4E9C-B528-DC70F0F4865C}"/>
              </a:ext>
            </a:extLst>
          </p:cNvPr>
          <p:cNvSpPr>
            <a:spLocks noGrp="1"/>
          </p:cNvSpPr>
          <p:nvPr>
            <p:ph idx="1"/>
          </p:nvPr>
        </p:nvSpPr>
        <p:spPr/>
        <p:txBody>
          <a:bodyPr>
            <a:normAutofit lnSpcReduction="10000"/>
          </a:bodyPr>
          <a:lstStyle/>
          <a:p>
            <a:pPr marL="0" indent="0">
              <a:buNone/>
            </a:pPr>
            <a:r>
              <a:rPr lang="en-US">
                <a:latin typeface="Consolas" panose="020B0609020204030204" pitchFamily="49" charset="0"/>
              </a:rPr>
              <a:t>&gt;&gt;&gt; import this</a:t>
            </a:r>
          </a:p>
          <a:p>
            <a:pPr marL="0" indent="0">
              <a:buNone/>
            </a:pPr>
            <a:endParaRPr lang="en-US">
              <a:latin typeface="Consolas" panose="020B0609020204030204" pitchFamily="49" charset="0"/>
            </a:endParaRPr>
          </a:p>
          <a:p>
            <a:pPr marL="0" indent="0">
              <a:buNone/>
            </a:pPr>
            <a:r>
              <a:rPr lang="en-US">
                <a:latin typeface="Consolas" panose="020B0609020204030204" pitchFamily="49" charset="0"/>
              </a:rPr>
              <a:t>&gt;&gt;&gt; import math</a:t>
            </a:r>
          </a:p>
          <a:p>
            <a:pPr marL="0" indent="0">
              <a:buNone/>
            </a:pPr>
            <a:r>
              <a:rPr lang="en-US">
                <a:latin typeface="Consolas" panose="020B0609020204030204" pitchFamily="49" charset="0"/>
              </a:rPr>
              <a:t>&gt;&gt;&gt; </a:t>
            </a:r>
            <a:r>
              <a:rPr lang="en-US" err="1">
                <a:latin typeface="Consolas" panose="020B0609020204030204" pitchFamily="49" charset="0"/>
              </a:rPr>
              <a:t>math.sqrt</a:t>
            </a:r>
            <a:r>
              <a:rPr lang="en-US">
                <a:latin typeface="Consolas" panose="020B0609020204030204" pitchFamily="49" charset="0"/>
              </a:rPr>
              <a:t>(4)</a:t>
            </a:r>
          </a:p>
          <a:p>
            <a:pPr marL="0" indent="0">
              <a:buNone/>
            </a:pPr>
            <a:r>
              <a:rPr lang="en-US">
                <a:latin typeface="Consolas" panose="020B0609020204030204" pitchFamily="49" charset="0"/>
              </a:rPr>
              <a:t>2</a:t>
            </a:r>
          </a:p>
          <a:p>
            <a:pPr marL="0" indent="0">
              <a:buNone/>
            </a:pPr>
            <a:endParaRPr lang="en-US"/>
          </a:p>
          <a:p>
            <a:pPr marL="0" indent="0">
              <a:buNone/>
            </a:pPr>
            <a:r>
              <a:rPr lang="en-US">
                <a:latin typeface="Consolas" panose="020B0609020204030204" pitchFamily="49" charset="0"/>
              </a:rPr>
              <a:t>&gt;&gt;&gt; from math import sqrt</a:t>
            </a:r>
          </a:p>
          <a:p>
            <a:pPr marL="0" indent="0">
              <a:buNone/>
            </a:pPr>
            <a:r>
              <a:rPr lang="en-US">
                <a:latin typeface="Consolas" panose="020B0609020204030204" pitchFamily="49" charset="0"/>
              </a:rPr>
              <a:t>&gt;&gt;&gt; sqrt(4)</a:t>
            </a:r>
          </a:p>
          <a:p>
            <a:pPr marL="0" indent="0">
              <a:buNone/>
            </a:pPr>
            <a:r>
              <a:rPr lang="en-US">
                <a:latin typeface="Consolas" panose="020B0609020204030204" pitchFamily="49" charset="0"/>
              </a:rPr>
              <a:t>2</a:t>
            </a:r>
          </a:p>
          <a:p>
            <a:pPr marL="0" indent="0">
              <a:buNone/>
            </a:pPr>
            <a:endParaRPr lang="en-US"/>
          </a:p>
        </p:txBody>
      </p:sp>
      <p:sp>
        <p:nvSpPr>
          <p:cNvPr id="5" name="TextBox 4">
            <a:extLst>
              <a:ext uri="{FF2B5EF4-FFF2-40B4-BE49-F238E27FC236}">
                <a16:creationId xmlns:a16="http://schemas.microsoft.com/office/drawing/2014/main" id="{3B9C5D7C-0E60-4C97-BBE0-D16950444BAD}"/>
              </a:ext>
            </a:extLst>
          </p:cNvPr>
          <p:cNvSpPr txBox="1"/>
          <p:nvPr/>
        </p:nvSpPr>
        <p:spPr>
          <a:xfrm>
            <a:off x="7262577" y="4477434"/>
            <a:ext cx="3817467" cy="646331"/>
          </a:xfrm>
          <a:prstGeom prst="rect">
            <a:avLst/>
          </a:prstGeom>
          <a:noFill/>
        </p:spPr>
        <p:txBody>
          <a:bodyPr wrap="square">
            <a:spAutoFit/>
          </a:bodyPr>
          <a:lstStyle/>
          <a:p>
            <a:r>
              <a:rPr lang="en-US" dirty="0">
                <a:hlinkClick r:id="rId3"/>
              </a:rPr>
              <a:t>Walking Randomly » Python rant: ‘ from foo import * ‘ is bad</a:t>
            </a:r>
            <a:endParaRPr lang="en-US" dirty="0"/>
          </a:p>
        </p:txBody>
      </p:sp>
      <p:pic>
        <p:nvPicPr>
          <p:cNvPr id="7" name="Graphic 6" descr="Slippery outline">
            <a:extLst>
              <a:ext uri="{FF2B5EF4-FFF2-40B4-BE49-F238E27FC236}">
                <a16:creationId xmlns:a16="http://schemas.microsoft.com/office/drawing/2014/main" id="{6EB445A1-3B83-440A-9F64-6B6D899645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4421" y="4343400"/>
            <a:ext cx="914400" cy="914400"/>
          </a:xfrm>
          <a:prstGeom prst="rect">
            <a:avLst/>
          </a:prstGeom>
        </p:spPr>
      </p:pic>
    </p:spTree>
    <p:extLst>
      <p:ext uri="{BB962C8B-B14F-4D97-AF65-F5344CB8AC3E}">
        <p14:creationId xmlns:p14="http://schemas.microsoft.com/office/powerpoint/2010/main" val="285020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5602-0BB0-4822-BAB6-B1343EDF3922}"/>
              </a:ext>
            </a:extLst>
          </p:cNvPr>
          <p:cNvSpPr>
            <a:spLocks noGrp="1"/>
          </p:cNvSpPr>
          <p:nvPr>
            <p:ph type="title"/>
          </p:nvPr>
        </p:nvSpPr>
        <p:spPr/>
        <p:txBody>
          <a:bodyPr/>
          <a:lstStyle/>
          <a:p>
            <a:r>
              <a:rPr lang="en-US"/>
              <a:t>Standard Modules (2)</a:t>
            </a:r>
            <a:br>
              <a:rPr lang="en-US"/>
            </a:br>
            <a:r>
              <a:rPr lang="en-US">
                <a:solidFill>
                  <a:schemeClr val="accent4"/>
                </a:solidFill>
              </a:rPr>
              <a:t>Exercise</a:t>
            </a:r>
          </a:p>
        </p:txBody>
      </p:sp>
      <p:sp>
        <p:nvSpPr>
          <p:cNvPr id="3" name="Content Placeholder 2">
            <a:extLst>
              <a:ext uri="{FF2B5EF4-FFF2-40B4-BE49-F238E27FC236}">
                <a16:creationId xmlns:a16="http://schemas.microsoft.com/office/drawing/2014/main" id="{721A0393-6303-4E9C-B528-DC70F0F4865C}"/>
              </a:ext>
            </a:extLst>
          </p:cNvPr>
          <p:cNvSpPr>
            <a:spLocks noGrp="1"/>
          </p:cNvSpPr>
          <p:nvPr>
            <p:ph idx="1"/>
          </p:nvPr>
        </p:nvSpPr>
        <p:spPr/>
        <p:txBody>
          <a:bodyPr>
            <a:normAutofit fontScale="92500"/>
          </a:bodyPr>
          <a:lstStyle/>
          <a:p>
            <a:pPr marL="0" indent="0">
              <a:buNone/>
            </a:pPr>
            <a:r>
              <a:rPr lang="en-US" dirty="0">
                <a:latin typeface="+mn-lt"/>
              </a:rPr>
              <a:t>Import the </a:t>
            </a:r>
            <a:r>
              <a:rPr lang="en-US" dirty="0" err="1">
                <a:latin typeface="+mn-lt"/>
                <a:hlinkClick r:id="rId3"/>
              </a:rPr>
              <a:t>urlopen</a:t>
            </a:r>
            <a:r>
              <a:rPr lang="en-US" dirty="0">
                <a:latin typeface="+mn-lt"/>
              </a:rPr>
              <a:t> function from the </a:t>
            </a:r>
            <a:r>
              <a:rPr lang="en-US" dirty="0" err="1">
                <a:latin typeface="+mn-lt"/>
              </a:rPr>
              <a:t>urllib.request</a:t>
            </a:r>
            <a:r>
              <a:rPr lang="en-US" dirty="0">
                <a:latin typeface="+mn-lt"/>
              </a:rPr>
              <a:t> submodule</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import </a:t>
            </a:r>
            <a:r>
              <a:rPr lang="en-US" dirty="0" err="1">
                <a:latin typeface="Consolas" panose="020B0609020204030204" pitchFamily="49" charset="0"/>
              </a:rPr>
              <a:t>urllib.request</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a:t>
            </a:r>
            <a:r>
              <a:rPr lang="en-US" dirty="0" err="1">
                <a:latin typeface="Consolas" panose="020B0609020204030204" pitchFamily="49" charset="0"/>
              </a:rPr>
              <a:t>url</a:t>
            </a:r>
            <a:r>
              <a:rPr lang="en-US" dirty="0">
                <a:latin typeface="Consolas" panose="020B0609020204030204" pitchFamily="49" charset="0"/>
              </a:rPr>
              <a:t> = "https://samples.openweathermap.org/"</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res = </a:t>
            </a:r>
            <a:r>
              <a:rPr lang="en-US" dirty="0" err="1">
                <a:latin typeface="Consolas" panose="020B0609020204030204" pitchFamily="49" charset="0"/>
              </a:rPr>
              <a:t>urllib.request.urlopen</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&gt;&gt;&gt; </a:t>
            </a:r>
            <a:r>
              <a:rPr lang="en-US" dirty="0" err="1">
                <a:latin typeface="Consolas" panose="020B0609020204030204" pitchFamily="49" charset="0"/>
              </a:rPr>
              <a:t>res.read</a:t>
            </a:r>
            <a:r>
              <a:rPr lang="en-US" dirty="0">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69950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User-defined Modules</a:t>
            </a:r>
          </a:p>
        </p:txBody>
      </p:sp>
      <p:sp>
        <p:nvSpPr>
          <p:cNvPr id="6" name="TextBox 5">
            <a:extLst>
              <a:ext uri="{FF2B5EF4-FFF2-40B4-BE49-F238E27FC236}">
                <a16:creationId xmlns:a16="http://schemas.microsoft.com/office/drawing/2014/main" id="{82A777AF-5F06-411E-B9B7-2B5732B44594}"/>
              </a:ext>
            </a:extLst>
          </p:cNvPr>
          <p:cNvSpPr txBox="1"/>
          <p:nvPr/>
        </p:nvSpPr>
        <p:spPr>
          <a:xfrm>
            <a:off x="1043260" y="4409822"/>
            <a:ext cx="4836716" cy="1200329"/>
          </a:xfrm>
          <a:prstGeom prst="rect">
            <a:avLst/>
          </a:prstGeom>
          <a:noFill/>
        </p:spPr>
        <p:txBody>
          <a:bodyPr wrap="square">
            <a:spAutoFit/>
          </a:bodyPr>
          <a:lstStyle/>
          <a:p>
            <a:pPr marL="0" indent="0">
              <a:buNone/>
            </a:pPr>
            <a:r>
              <a:rPr lang="en-US" sz="2400">
                <a:latin typeface="Consolas" panose="020B0609020204030204" pitchFamily="49" charset="0"/>
              </a:rPr>
              <a:t>&gt;&gt;&gt; import </a:t>
            </a:r>
            <a:r>
              <a:rPr lang="en-US" sz="2400" err="1">
                <a:latin typeface="Consolas" panose="020B0609020204030204" pitchFamily="49" charset="0"/>
              </a:rPr>
              <a:t>my_mod</a:t>
            </a:r>
            <a:endParaRPr lang="en-US" sz="2400">
              <a:latin typeface="Consolas" panose="020B0609020204030204" pitchFamily="49" charset="0"/>
            </a:endParaRPr>
          </a:p>
          <a:p>
            <a:r>
              <a:rPr lang="en-US" sz="2400">
                <a:latin typeface="Consolas" panose="020B0609020204030204" pitchFamily="49" charset="0"/>
              </a:rPr>
              <a:t>&gt;&gt;&gt; </a:t>
            </a:r>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pPr marL="0" indent="0">
              <a:buNone/>
            </a:pPr>
            <a:r>
              <a:rPr lang="en-US" sz="2400">
                <a:latin typeface="Consolas" panose="020B0609020204030204" pitchFamily="49" charset="0"/>
              </a:rPr>
              <a:t>&gt;&gt;&gt; </a:t>
            </a:r>
            <a:r>
              <a:rPr lang="en-US" sz="2400" err="1">
                <a:latin typeface="Consolas" panose="020B0609020204030204" pitchFamily="49" charset="0"/>
              </a:rPr>
              <a:t>my_mod.my_fun</a:t>
            </a:r>
            <a:r>
              <a:rPr lang="en-US" sz="2400">
                <a:latin typeface="Consolas" panose="020B0609020204030204" pitchFamily="49" charset="0"/>
              </a:rPr>
              <a:t>(l) </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927567" cy="461665"/>
          </a:xfrm>
          <a:prstGeom prst="rect">
            <a:avLst/>
          </a:prstGeom>
          <a:noFill/>
        </p:spPr>
        <p:txBody>
          <a:bodyPr wrap="square">
            <a:spAutoFit/>
          </a:bodyPr>
          <a:lstStyle/>
          <a:p>
            <a:pPr marL="0" indent="0">
              <a:buNone/>
            </a:pPr>
            <a:r>
              <a:rPr lang="en-US" sz="2400" u="sng">
                <a:latin typeface="Consolas" panose="020B0609020204030204" pitchFamily="49" charset="0"/>
              </a:rPr>
              <a:t>my_mod.py</a:t>
            </a:r>
          </a:p>
        </p:txBody>
      </p:sp>
      <p:sp>
        <p:nvSpPr>
          <p:cNvPr id="8" name="TextBox 7">
            <a:extLst>
              <a:ext uri="{FF2B5EF4-FFF2-40B4-BE49-F238E27FC236}">
                <a16:creationId xmlns:a16="http://schemas.microsoft.com/office/drawing/2014/main" id="{44CC8D13-480A-45CF-8C85-65D4239D6519}"/>
              </a:ext>
            </a:extLst>
          </p:cNvPr>
          <p:cNvSpPr txBox="1"/>
          <p:nvPr/>
        </p:nvSpPr>
        <p:spPr>
          <a:xfrm>
            <a:off x="1055440" y="2378497"/>
            <a:ext cx="4824536" cy="1569660"/>
          </a:xfrm>
          <a:prstGeom prst="rect">
            <a:avLst/>
          </a:prstGeom>
          <a:solidFill>
            <a:schemeClr val="bg1">
              <a:lumMod val="95000"/>
            </a:schemeClr>
          </a:solidFill>
        </p:spPr>
        <p:txBody>
          <a:bodyPr wrap="square">
            <a:spAutoFit/>
          </a:bodyPr>
          <a:lstStyle/>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my_fun</a:t>
            </a:r>
            <a:r>
              <a:rPr lang="en-US" sz="2400" b="0">
                <a:solidFill>
                  <a:srgbClr val="000000"/>
                </a:solidFill>
                <a:effectLst/>
                <a:latin typeface="Consolas" panose="020B0609020204030204" pitchFamily="49" charset="0"/>
              </a:rPr>
              <a:t>(l):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for</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in</a:t>
            </a:r>
            <a:r>
              <a:rPr lang="en-US" sz="2400" b="0">
                <a:solidFill>
                  <a:srgbClr val="000000"/>
                </a:solidFill>
                <a:effectLst/>
                <a:latin typeface="Consolas" panose="020B0609020204030204" pitchFamily="49" charset="0"/>
              </a:rPr>
              <a:t> l:</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i%</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 == </a:t>
            </a:r>
            <a:r>
              <a:rPr lang="en-US" sz="2400" b="0">
                <a:solidFill>
                  <a:srgbClr val="098658"/>
                </a:solidFill>
                <a:effectLst/>
                <a:latin typeface="Consolas" panose="020B0609020204030204" pitchFamily="49" charset="0"/>
              </a:rPr>
              <a:t>0</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err="1">
                <a:solidFill>
                  <a:srgbClr val="000000"/>
                </a:solidFill>
                <a:effectLst/>
                <a:latin typeface="Consolas" panose="020B0609020204030204" pitchFamily="49" charset="0"/>
              </a:rPr>
              <a:t>i</a:t>
            </a:r>
            <a:r>
              <a:rPr lang="en-US" sz="2400" b="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D7895412-04AB-4A41-9001-508A449D5715}"/>
              </a:ext>
            </a:extLst>
          </p:cNvPr>
          <p:cNvSpPr txBox="1"/>
          <p:nvPr/>
        </p:nvSpPr>
        <p:spPr>
          <a:xfrm>
            <a:off x="6542486" y="4409821"/>
            <a:ext cx="5098130" cy="1200329"/>
          </a:xfrm>
          <a:prstGeom prst="rect">
            <a:avLst/>
          </a:prstGeom>
          <a:noFill/>
        </p:spPr>
        <p:txBody>
          <a:bodyPr wrap="square">
            <a:spAutoFit/>
          </a:bodyPr>
          <a:lstStyle/>
          <a:p>
            <a:pPr marL="0" indent="0">
              <a:buNone/>
            </a:pPr>
            <a:r>
              <a:rPr lang="en-US" sz="2400">
                <a:latin typeface="Consolas" panose="020B0609020204030204" pitchFamily="49" charset="0"/>
              </a:rPr>
              <a:t>&gt;&gt;&gt; from </a:t>
            </a:r>
            <a:r>
              <a:rPr lang="en-US" sz="2400" err="1">
                <a:latin typeface="Consolas" panose="020B0609020204030204" pitchFamily="49" charset="0"/>
              </a:rPr>
              <a:t>my_mod</a:t>
            </a:r>
            <a:r>
              <a:rPr lang="en-US" sz="2400">
                <a:latin typeface="Consolas" panose="020B0609020204030204" pitchFamily="49" charset="0"/>
              </a:rPr>
              <a:t> import </a:t>
            </a:r>
            <a:r>
              <a:rPr lang="en-US" sz="2400" err="1">
                <a:latin typeface="Consolas" panose="020B0609020204030204" pitchFamily="49" charset="0"/>
              </a:rPr>
              <a:t>my_fun</a:t>
            </a:r>
            <a:endParaRPr lang="en-US" sz="2400">
              <a:latin typeface="Consolas" panose="020B0609020204030204" pitchFamily="49" charset="0"/>
            </a:endParaRPr>
          </a:p>
          <a:p>
            <a:r>
              <a:rPr lang="en-US" sz="2400">
                <a:latin typeface="Consolas" panose="020B0609020204030204" pitchFamily="49" charset="0"/>
              </a:rPr>
              <a:t>&gt;&gt;&gt; </a:t>
            </a:r>
            <a:r>
              <a:rPr lang="en-US" sz="2400" b="0">
                <a:solidFill>
                  <a:srgbClr val="000000"/>
                </a:solidFill>
                <a:effectLst/>
                <a:latin typeface="Consolas" panose="020B0609020204030204" pitchFamily="49" charset="0"/>
              </a:rPr>
              <a:t>l = [</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a:t>
            </a:r>
          </a:p>
          <a:p>
            <a:pPr marL="0" indent="0">
              <a:buNone/>
            </a:pPr>
            <a:r>
              <a:rPr lang="en-US" sz="2400">
                <a:latin typeface="Consolas" panose="020B0609020204030204" pitchFamily="49" charset="0"/>
              </a:rPr>
              <a:t>&gt;&gt;&gt; </a:t>
            </a:r>
            <a:r>
              <a:rPr lang="en-US" sz="2400" err="1">
                <a:latin typeface="Consolas" panose="020B0609020204030204" pitchFamily="49" charset="0"/>
              </a:rPr>
              <a:t>my_fun</a:t>
            </a:r>
            <a:r>
              <a:rPr lang="en-US" sz="2400">
                <a:latin typeface="Consolas" panose="020B0609020204030204" pitchFamily="49" charset="0"/>
              </a:rPr>
              <a:t>(l) </a:t>
            </a:r>
          </a:p>
        </p:txBody>
      </p:sp>
    </p:spTree>
    <p:extLst>
      <p:ext uri="{BB962C8B-B14F-4D97-AF65-F5344CB8AC3E}">
        <p14:creationId xmlns:p14="http://schemas.microsoft.com/office/powerpoint/2010/main" val="3403296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DE0C7-DD3A-4424-B500-FC715B221DC0}"/>
              </a:ext>
            </a:extLst>
          </p:cNvPr>
          <p:cNvSpPr>
            <a:spLocks noGrp="1"/>
          </p:cNvSpPr>
          <p:nvPr>
            <p:ph type="title"/>
          </p:nvPr>
        </p:nvSpPr>
        <p:spPr/>
        <p:txBody>
          <a:bodyPr/>
          <a:lstStyle/>
          <a:p>
            <a:r>
              <a:rPr lang="en-US"/>
              <a:t>More on import and namespaces</a:t>
            </a:r>
            <a:br>
              <a:rPr lang="en-US"/>
            </a:br>
            <a:endParaRPr lang="en-US"/>
          </a:p>
        </p:txBody>
      </p:sp>
      <p:pic>
        <p:nvPicPr>
          <p:cNvPr id="5" name="Picture 2" descr="Python import: Advanced Techniques and Tips">
            <a:extLst>
              <a:ext uri="{FF2B5EF4-FFF2-40B4-BE49-F238E27FC236}">
                <a16:creationId xmlns:a16="http://schemas.microsoft.com/office/drawing/2014/main" id="{B26D09E5-D955-4519-88E0-0CA7658639C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amespaces and Scope in Python">
            <a:extLst>
              <a:ext uri="{FF2B5EF4-FFF2-40B4-BE49-F238E27FC236}">
                <a16:creationId xmlns:a16="http://schemas.microsoft.com/office/drawing/2014/main" id="{5E9D8B1A-BD1D-4BB5-85A6-39C8E441406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4">
            <a:extLst>
              <a:ext uri="{FF2B5EF4-FFF2-40B4-BE49-F238E27FC236}">
                <a16:creationId xmlns:a16="http://schemas.microsoft.com/office/drawing/2014/main" id="{E7835E1A-150A-4CCC-A876-488FCC6B8F3C}"/>
              </a:ext>
            </a:extLst>
          </p:cNvPr>
          <p:cNvSpPr txBox="1"/>
          <p:nvPr/>
        </p:nvSpPr>
        <p:spPr>
          <a:xfrm>
            <a:off x="609600" y="5381625"/>
            <a:ext cx="5181600" cy="369332"/>
          </a:xfrm>
          <a:prstGeom prst="rect">
            <a:avLst/>
          </a:prstGeom>
          <a:noFill/>
        </p:spPr>
        <p:txBody>
          <a:bodyPr wrap="square">
            <a:spAutoFit/>
          </a:bodyPr>
          <a:lstStyle/>
          <a:p>
            <a:pPr algn="ctr"/>
            <a:r>
              <a:rPr lang="en-US">
                <a:hlinkClick r:id="rId4"/>
              </a:rPr>
              <a:t>https://realpython.com/python-import/</a:t>
            </a:r>
            <a:r>
              <a:rPr lang="en-US"/>
              <a:t> </a:t>
            </a:r>
          </a:p>
        </p:txBody>
      </p:sp>
      <p:sp>
        <p:nvSpPr>
          <p:cNvPr id="8" name="TextBox 7">
            <a:extLst>
              <a:ext uri="{FF2B5EF4-FFF2-40B4-BE49-F238E27FC236}">
                <a16:creationId xmlns:a16="http://schemas.microsoft.com/office/drawing/2014/main" id="{6C062367-A9F2-4E94-981F-65CA17CCD326}"/>
              </a:ext>
            </a:extLst>
          </p:cNvPr>
          <p:cNvSpPr txBox="1"/>
          <p:nvPr/>
        </p:nvSpPr>
        <p:spPr>
          <a:xfrm>
            <a:off x="6197600" y="5381625"/>
            <a:ext cx="5384800" cy="369332"/>
          </a:xfrm>
          <a:prstGeom prst="rect">
            <a:avLst/>
          </a:prstGeom>
          <a:noFill/>
        </p:spPr>
        <p:txBody>
          <a:bodyPr wrap="square">
            <a:spAutoFit/>
          </a:bodyPr>
          <a:lstStyle/>
          <a:p>
            <a:r>
              <a:rPr lang="en-US">
                <a:hlinkClick r:id="rId5"/>
              </a:rPr>
              <a:t>https://realpython.com/python-namespaces-scope/</a:t>
            </a:r>
            <a:r>
              <a:rPr lang="en-US"/>
              <a:t> </a:t>
            </a:r>
          </a:p>
        </p:txBody>
      </p:sp>
    </p:spTree>
    <p:extLst>
      <p:ext uri="{BB962C8B-B14F-4D97-AF65-F5344CB8AC3E}">
        <p14:creationId xmlns:p14="http://schemas.microsoft.com/office/powerpoint/2010/main" val="3665272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signe&#10;&#10;Description générée automatiquement">
            <a:extLst>
              <a:ext uri="{FF2B5EF4-FFF2-40B4-BE49-F238E27FC236}">
                <a16:creationId xmlns:a16="http://schemas.microsoft.com/office/drawing/2014/main" id="{A5CED0D0-8B4B-D010-8A42-4D77E8F320E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noFill/>
        </p:spPr>
      </p:pic>
      <p:sp>
        <p:nvSpPr>
          <p:cNvPr id="7" name="ZoneTexte 6">
            <a:extLst>
              <a:ext uri="{FF2B5EF4-FFF2-40B4-BE49-F238E27FC236}">
                <a16:creationId xmlns:a16="http://schemas.microsoft.com/office/drawing/2014/main" id="{ED2AB598-3399-CBC7-8952-6494A511ED82}"/>
              </a:ext>
            </a:extLst>
          </p:cNvPr>
          <p:cNvSpPr txBox="1"/>
          <p:nvPr/>
        </p:nvSpPr>
        <p:spPr>
          <a:xfrm>
            <a:off x="3929362" y="6136436"/>
            <a:ext cx="6097656" cy="369332"/>
          </a:xfrm>
          <a:prstGeom prst="rect">
            <a:avLst/>
          </a:prstGeom>
          <a:noFill/>
        </p:spPr>
        <p:txBody>
          <a:bodyPr wrap="square">
            <a:spAutoFit/>
          </a:bodyPr>
          <a:lstStyle/>
          <a:p>
            <a:r>
              <a:rPr lang="en-US">
                <a:hlinkClick r:id="rId4"/>
              </a:rPr>
              <a:t>https://realpython.com/what-is-pip/</a:t>
            </a:r>
            <a:r>
              <a:rPr lang="en-US"/>
              <a:t> </a:t>
            </a:r>
          </a:p>
        </p:txBody>
      </p:sp>
    </p:spTree>
    <p:extLst>
      <p:ext uri="{BB962C8B-B14F-4D97-AF65-F5344CB8AC3E}">
        <p14:creationId xmlns:p14="http://schemas.microsoft.com/office/powerpoint/2010/main" val="3677643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 wrote 20 short programs in Python yesterday. It was wonderful. Perl, I'm leaving you.">
            <a:extLst>
              <a:ext uri="{FF2B5EF4-FFF2-40B4-BE49-F238E27FC236}">
                <a16:creationId xmlns:a16="http://schemas.microsoft.com/office/drawing/2014/main" id="{98C1A722-F141-408C-9683-B11B2E4E16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792"/>
          <a:stretch/>
        </p:blipFill>
        <p:spPr bwMode="auto">
          <a:xfrm>
            <a:off x="1040316" y="455613"/>
            <a:ext cx="9501767" cy="5961062"/>
          </a:xfrm>
          <a:prstGeom prst="rect">
            <a:avLst/>
          </a:prstGeom>
          <a:solidFill>
            <a:srgbClr val="FFFFFF"/>
          </a:solidFill>
        </p:spPr>
      </p:pic>
      <p:sp>
        <p:nvSpPr>
          <p:cNvPr id="5" name="TextBox 4">
            <a:extLst>
              <a:ext uri="{FF2B5EF4-FFF2-40B4-BE49-F238E27FC236}">
                <a16:creationId xmlns:a16="http://schemas.microsoft.com/office/drawing/2014/main" id="{97AB8F09-EC33-479D-A11E-DEC0DDF5A419}"/>
              </a:ext>
            </a:extLst>
          </p:cNvPr>
          <p:cNvSpPr txBox="1"/>
          <p:nvPr/>
        </p:nvSpPr>
        <p:spPr>
          <a:xfrm>
            <a:off x="4567516" y="6416675"/>
            <a:ext cx="2447365" cy="369332"/>
          </a:xfrm>
          <a:prstGeom prst="rect">
            <a:avLst/>
          </a:prstGeom>
          <a:noFill/>
        </p:spPr>
        <p:txBody>
          <a:bodyPr wrap="square">
            <a:spAutoFit/>
          </a:bodyPr>
          <a:lstStyle/>
          <a:p>
            <a:pPr algn="ctr"/>
            <a:r>
              <a:rPr lang="en-US">
                <a:hlinkClick r:id="rId4"/>
              </a:rPr>
              <a:t>xkcd.com/353/</a:t>
            </a:r>
            <a:r>
              <a:rPr lang="en-US"/>
              <a:t> </a:t>
            </a:r>
          </a:p>
        </p:txBody>
      </p:sp>
    </p:spTree>
    <p:extLst>
      <p:ext uri="{BB962C8B-B14F-4D97-AF65-F5344CB8AC3E}">
        <p14:creationId xmlns:p14="http://schemas.microsoft.com/office/powerpoint/2010/main" val="99894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FFD6-C8F5-43EF-87F0-7A9DB0183203}"/>
              </a:ext>
            </a:extLst>
          </p:cNvPr>
          <p:cNvSpPr>
            <a:spLocks noGrp="1"/>
          </p:cNvSpPr>
          <p:nvPr>
            <p:ph type="title"/>
          </p:nvPr>
        </p:nvSpPr>
        <p:spPr/>
        <p:txBody>
          <a:bodyPr/>
          <a:lstStyle/>
          <a:p>
            <a:r>
              <a:rPr lang="en-US"/>
              <a:t>Development environments</a:t>
            </a:r>
          </a:p>
        </p:txBody>
      </p:sp>
      <p:pic>
        <p:nvPicPr>
          <p:cNvPr id="3" name="Picture 2">
            <a:extLst>
              <a:ext uri="{FF2B5EF4-FFF2-40B4-BE49-F238E27FC236}">
                <a16:creationId xmlns:a16="http://schemas.microsoft.com/office/drawing/2014/main" id="{3B75D3AE-6D0E-436B-A880-DD6CB9566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995" y="3933056"/>
            <a:ext cx="1340768" cy="13407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2AE7E56B-BADD-41B3-874E-BD5B8F842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760" y="3861048"/>
            <a:ext cx="1280970" cy="148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10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03CA3-391A-E308-B30C-AC50F19AE26B}"/>
              </a:ext>
            </a:extLst>
          </p:cNvPr>
          <p:cNvSpPr>
            <a:spLocks noGrp="1"/>
          </p:cNvSpPr>
          <p:nvPr>
            <p:ph type="title"/>
          </p:nvPr>
        </p:nvSpPr>
        <p:spPr/>
        <p:txBody>
          <a:bodyPr/>
          <a:lstStyle/>
          <a:p>
            <a:endParaRPr lang="en-US"/>
          </a:p>
        </p:txBody>
      </p:sp>
      <p:pic>
        <p:nvPicPr>
          <p:cNvPr id="9218" name="Picture 2" descr="Jupyter Notebook: An Introduction">
            <a:extLst>
              <a:ext uri="{FF2B5EF4-FFF2-40B4-BE49-F238E27FC236}">
                <a16:creationId xmlns:a16="http://schemas.microsoft.com/office/drawing/2014/main" id="{73E27C8D-9924-2806-AE97-CBEB1BDD5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923894B4-DF65-D54D-9370-7AF0B120410E}"/>
              </a:ext>
            </a:extLst>
          </p:cNvPr>
          <p:cNvSpPr txBox="1"/>
          <p:nvPr/>
        </p:nvSpPr>
        <p:spPr>
          <a:xfrm>
            <a:off x="3095856" y="6094103"/>
            <a:ext cx="6097656" cy="369332"/>
          </a:xfrm>
          <a:prstGeom prst="rect">
            <a:avLst/>
          </a:prstGeom>
          <a:noFill/>
        </p:spPr>
        <p:txBody>
          <a:bodyPr wrap="square">
            <a:spAutoFit/>
          </a:bodyPr>
          <a:lstStyle/>
          <a:p>
            <a:r>
              <a:rPr lang="en-US">
                <a:hlinkClick r:id="rId4"/>
              </a:rPr>
              <a:t>https://realpython.com/jupyter-notebook-introduction/</a:t>
            </a:r>
            <a:r>
              <a:rPr lang="en-US"/>
              <a:t> </a:t>
            </a:r>
          </a:p>
        </p:txBody>
      </p:sp>
    </p:spTree>
    <p:extLst>
      <p:ext uri="{BB962C8B-B14F-4D97-AF65-F5344CB8AC3E}">
        <p14:creationId xmlns:p14="http://schemas.microsoft.com/office/powerpoint/2010/main" val="1195483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EED891-C646-4C39-FC4A-F3B7576BB21F}"/>
              </a:ext>
            </a:extLst>
          </p:cNvPr>
          <p:cNvSpPr>
            <a:spLocks noGrp="1"/>
          </p:cNvSpPr>
          <p:nvPr>
            <p:ph type="title"/>
          </p:nvPr>
        </p:nvSpPr>
        <p:spPr/>
        <p:txBody>
          <a:bodyPr/>
          <a:lstStyle/>
          <a:p>
            <a:r>
              <a:rPr lang="en-US" err="1"/>
              <a:t>Jupyter</a:t>
            </a:r>
            <a:endParaRPr lang="en-US"/>
          </a:p>
        </p:txBody>
      </p:sp>
      <p:pic>
        <p:nvPicPr>
          <p:cNvPr id="8" name="Image 7">
            <a:extLst>
              <a:ext uri="{FF2B5EF4-FFF2-40B4-BE49-F238E27FC236}">
                <a16:creationId xmlns:a16="http://schemas.microsoft.com/office/drawing/2014/main" id="{CC926FCA-1CB2-235B-76D7-BE696EE12178}"/>
              </a:ext>
            </a:extLst>
          </p:cNvPr>
          <p:cNvPicPr>
            <a:picLocks noChangeAspect="1"/>
          </p:cNvPicPr>
          <p:nvPr/>
        </p:nvPicPr>
        <p:blipFill>
          <a:blip r:embed="rId3"/>
          <a:stretch>
            <a:fillRect/>
          </a:stretch>
        </p:blipFill>
        <p:spPr>
          <a:xfrm>
            <a:off x="2643438" y="3090862"/>
            <a:ext cx="552450" cy="676275"/>
          </a:xfrm>
          <a:prstGeom prst="rect">
            <a:avLst/>
          </a:prstGeom>
        </p:spPr>
      </p:pic>
      <p:pic>
        <p:nvPicPr>
          <p:cNvPr id="10" name="Image 9">
            <a:extLst>
              <a:ext uri="{FF2B5EF4-FFF2-40B4-BE49-F238E27FC236}">
                <a16:creationId xmlns:a16="http://schemas.microsoft.com/office/drawing/2014/main" id="{E770B086-E42E-F5AB-9F82-43F0CEB73C17}"/>
              </a:ext>
            </a:extLst>
          </p:cNvPr>
          <p:cNvPicPr>
            <a:picLocks noChangeAspect="1"/>
          </p:cNvPicPr>
          <p:nvPr/>
        </p:nvPicPr>
        <p:blipFill>
          <a:blip r:embed="rId4"/>
          <a:stretch>
            <a:fillRect/>
          </a:stretch>
        </p:blipFill>
        <p:spPr>
          <a:xfrm>
            <a:off x="5819775" y="3095625"/>
            <a:ext cx="552450" cy="666750"/>
          </a:xfrm>
          <a:prstGeom prst="rect">
            <a:avLst/>
          </a:prstGeom>
        </p:spPr>
      </p:pic>
      <p:pic>
        <p:nvPicPr>
          <p:cNvPr id="12" name="Image 11">
            <a:extLst>
              <a:ext uri="{FF2B5EF4-FFF2-40B4-BE49-F238E27FC236}">
                <a16:creationId xmlns:a16="http://schemas.microsoft.com/office/drawing/2014/main" id="{E8D31821-07D4-9C97-578E-7855E4BFCDA4}"/>
              </a:ext>
            </a:extLst>
          </p:cNvPr>
          <p:cNvPicPr>
            <a:picLocks noChangeAspect="1"/>
          </p:cNvPicPr>
          <p:nvPr/>
        </p:nvPicPr>
        <p:blipFill>
          <a:blip r:embed="rId5"/>
          <a:stretch>
            <a:fillRect/>
          </a:stretch>
        </p:blipFill>
        <p:spPr>
          <a:xfrm>
            <a:off x="8867775" y="3095625"/>
            <a:ext cx="552450" cy="666750"/>
          </a:xfrm>
          <a:prstGeom prst="rect">
            <a:avLst/>
          </a:prstGeom>
        </p:spPr>
      </p:pic>
      <p:sp>
        <p:nvSpPr>
          <p:cNvPr id="16" name="ZoneTexte 15">
            <a:extLst>
              <a:ext uri="{FF2B5EF4-FFF2-40B4-BE49-F238E27FC236}">
                <a16:creationId xmlns:a16="http://schemas.microsoft.com/office/drawing/2014/main" id="{8AD8EBD8-9A64-5A1F-2728-5AA6D0387EBD}"/>
              </a:ext>
            </a:extLst>
          </p:cNvPr>
          <p:cNvSpPr txBox="1"/>
          <p:nvPr/>
        </p:nvSpPr>
        <p:spPr>
          <a:xfrm>
            <a:off x="2161674" y="3762375"/>
            <a:ext cx="1564105" cy="830997"/>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Notebook</a:t>
            </a:r>
            <a:b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b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Format</a:t>
            </a:r>
            <a:endParaRPr lang="en-US">
              <a:solidFill>
                <a:schemeClr val="bg1">
                  <a:lumMod val="50000"/>
                </a:schemeClr>
              </a:solidFill>
            </a:endParaRPr>
          </a:p>
        </p:txBody>
      </p:sp>
      <p:sp>
        <p:nvSpPr>
          <p:cNvPr id="17" name="ZoneTexte 16">
            <a:extLst>
              <a:ext uri="{FF2B5EF4-FFF2-40B4-BE49-F238E27FC236}">
                <a16:creationId xmlns:a16="http://schemas.microsoft.com/office/drawing/2014/main" id="{98E7D513-0F4F-95BB-2ACA-20FF286624BD}"/>
              </a:ext>
            </a:extLst>
          </p:cNvPr>
          <p:cNvSpPr txBox="1"/>
          <p:nvPr/>
        </p:nvSpPr>
        <p:spPr>
          <a:xfrm>
            <a:off x="5244264" y="3762375"/>
            <a:ext cx="1703471" cy="1200329"/>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Interactive Computing Protocol</a:t>
            </a:r>
            <a:endParaRPr lang="en-US">
              <a:solidFill>
                <a:schemeClr val="bg1">
                  <a:lumMod val="50000"/>
                </a:schemeClr>
              </a:solidFill>
            </a:endParaRPr>
          </a:p>
        </p:txBody>
      </p:sp>
      <p:sp>
        <p:nvSpPr>
          <p:cNvPr id="18" name="ZoneTexte 17">
            <a:extLst>
              <a:ext uri="{FF2B5EF4-FFF2-40B4-BE49-F238E27FC236}">
                <a16:creationId xmlns:a16="http://schemas.microsoft.com/office/drawing/2014/main" id="{41334C6C-DF43-EC63-3183-AF80D3C9D569}"/>
              </a:ext>
            </a:extLst>
          </p:cNvPr>
          <p:cNvSpPr txBox="1"/>
          <p:nvPr/>
        </p:nvSpPr>
        <p:spPr>
          <a:xfrm>
            <a:off x="8508553" y="3900874"/>
            <a:ext cx="1275347"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chemeClr val="bg1">
                    <a:lumMod val="50000"/>
                  </a:schemeClr>
                </a:solidFill>
                <a:effectLst/>
                <a:uLnTx/>
                <a:uFillTx/>
                <a:latin typeface="Arial" pitchFamily="34" charset="0"/>
                <a:ea typeface="+mn-ea"/>
                <a:cs typeface="Arial" pitchFamily="34" charset="0"/>
              </a:rPr>
              <a:t>Kernel</a:t>
            </a:r>
            <a:endParaRPr lang="en-US">
              <a:solidFill>
                <a:schemeClr val="bg1">
                  <a:lumMod val="50000"/>
                </a:schemeClr>
              </a:solidFill>
            </a:endParaRPr>
          </a:p>
        </p:txBody>
      </p:sp>
    </p:spTree>
    <p:extLst>
      <p:ext uri="{BB962C8B-B14F-4D97-AF65-F5344CB8AC3E}">
        <p14:creationId xmlns:p14="http://schemas.microsoft.com/office/powerpoint/2010/main" val="3976776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24CA-55B0-4997-8D36-EA7CCF6743FC}"/>
              </a:ext>
            </a:extLst>
          </p:cNvPr>
          <p:cNvSpPr>
            <a:spLocks noGrp="1"/>
          </p:cNvSpPr>
          <p:nvPr>
            <p:ph type="title"/>
          </p:nvPr>
        </p:nvSpPr>
        <p:spPr/>
        <p:txBody>
          <a:bodyPr/>
          <a:lstStyle/>
          <a:p>
            <a:r>
              <a:rPr lang="en-US"/>
              <a:t>Before </a:t>
            </a:r>
            <a:r>
              <a:rPr lang="en-US" err="1"/>
              <a:t>Jupyter</a:t>
            </a:r>
            <a:br>
              <a:rPr lang="en-US"/>
            </a:br>
            <a:r>
              <a:rPr lang="en-US" err="1">
                <a:solidFill>
                  <a:schemeClr val="accent4"/>
                </a:solidFill>
              </a:rPr>
              <a:t>IPython</a:t>
            </a:r>
            <a:endParaRPr lang="en-US">
              <a:solidFill>
                <a:schemeClr val="accent4"/>
              </a:solidFill>
            </a:endParaRPr>
          </a:p>
        </p:txBody>
      </p:sp>
      <p:pic>
        <p:nvPicPr>
          <p:cNvPr id="10" name="Content Placeholder 9">
            <a:extLst>
              <a:ext uri="{FF2B5EF4-FFF2-40B4-BE49-F238E27FC236}">
                <a16:creationId xmlns:a16="http://schemas.microsoft.com/office/drawing/2014/main" id="{E9C0320F-15C7-47CE-A6E2-3B309BF31177}"/>
              </a:ext>
            </a:extLst>
          </p:cNvPr>
          <p:cNvPicPr>
            <a:picLocks noGrp="1" noChangeAspect="1"/>
          </p:cNvPicPr>
          <p:nvPr>
            <p:ph idx="1"/>
          </p:nvPr>
        </p:nvPicPr>
        <p:blipFill>
          <a:blip r:embed="rId2"/>
          <a:stretch>
            <a:fillRect/>
          </a:stretch>
        </p:blipFill>
        <p:spPr>
          <a:xfrm>
            <a:off x="1550467" y="1690688"/>
            <a:ext cx="8887866" cy="4648200"/>
          </a:xfrm>
        </p:spPr>
      </p:pic>
    </p:spTree>
    <p:extLst>
      <p:ext uri="{BB962C8B-B14F-4D97-AF65-F5344CB8AC3E}">
        <p14:creationId xmlns:p14="http://schemas.microsoft.com/office/powerpoint/2010/main" val="1197466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11C1-9449-49A8-B9D4-978F0510146D}"/>
              </a:ext>
            </a:extLst>
          </p:cNvPr>
          <p:cNvSpPr>
            <a:spLocks noGrp="1"/>
          </p:cNvSpPr>
          <p:nvPr>
            <p:ph type="title"/>
          </p:nvPr>
        </p:nvSpPr>
        <p:spPr/>
        <p:txBody>
          <a:bodyPr/>
          <a:lstStyle/>
          <a:p>
            <a:r>
              <a:rPr lang="en-US"/>
              <a:t>Before </a:t>
            </a:r>
            <a:r>
              <a:rPr lang="en-US" err="1"/>
              <a:t>Jupyter</a:t>
            </a:r>
            <a:br>
              <a:rPr lang="en-US"/>
            </a:br>
            <a:r>
              <a:rPr lang="en-US" err="1">
                <a:solidFill>
                  <a:schemeClr val="accent4"/>
                </a:solidFill>
              </a:rPr>
              <a:t>Ipython</a:t>
            </a:r>
            <a:r>
              <a:rPr lang="en-US">
                <a:solidFill>
                  <a:schemeClr val="accent4"/>
                </a:solidFill>
              </a:rPr>
              <a:t> Qt Console</a:t>
            </a:r>
            <a:endParaRPr lang="en-US"/>
          </a:p>
        </p:txBody>
      </p:sp>
      <p:pic>
        <p:nvPicPr>
          <p:cNvPr id="5" name="Content Placeholder 4">
            <a:extLst>
              <a:ext uri="{FF2B5EF4-FFF2-40B4-BE49-F238E27FC236}">
                <a16:creationId xmlns:a16="http://schemas.microsoft.com/office/drawing/2014/main" id="{DC7F4D9D-6EB9-480A-99D0-CDA8C9F2F6B4}"/>
              </a:ext>
            </a:extLst>
          </p:cNvPr>
          <p:cNvPicPr>
            <a:picLocks noGrp="1" noChangeAspect="1"/>
          </p:cNvPicPr>
          <p:nvPr>
            <p:ph idx="1"/>
          </p:nvPr>
        </p:nvPicPr>
        <p:blipFill>
          <a:blip r:embed="rId2"/>
          <a:stretch>
            <a:fillRect/>
          </a:stretch>
        </p:blipFill>
        <p:spPr>
          <a:xfrm>
            <a:off x="3541712" y="2019300"/>
            <a:ext cx="4905375" cy="3810000"/>
          </a:xfrm>
        </p:spPr>
      </p:pic>
    </p:spTree>
    <p:extLst>
      <p:ext uri="{BB962C8B-B14F-4D97-AF65-F5344CB8AC3E}">
        <p14:creationId xmlns:p14="http://schemas.microsoft.com/office/powerpoint/2010/main" val="3320642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145A6-A2C8-4306-A680-63A4711AD9A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0D315C0-A6D0-4DB8-9187-05BD40410218}"/>
              </a:ext>
            </a:extLst>
          </p:cNvPr>
          <p:cNvPicPr>
            <a:picLocks noGrp="1" noChangeAspect="1"/>
          </p:cNvPicPr>
          <p:nvPr>
            <p:ph idx="1"/>
          </p:nvPr>
        </p:nvPicPr>
        <p:blipFill rotWithShape="1">
          <a:blip r:embed="rId2"/>
          <a:srcRect l="38239" t="21623" r="37021" b="10205"/>
          <a:stretch/>
        </p:blipFill>
        <p:spPr>
          <a:xfrm>
            <a:off x="0" y="-171400"/>
            <a:ext cx="12193693" cy="7029400"/>
          </a:xfrm>
        </p:spPr>
      </p:pic>
    </p:spTree>
    <p:extLst>
      <p:ext uri="{BB962C8B-B14F-4D97-AF65-F5344CB8AC3E}">
        <p14:creationId xmlns:p14="http://schemas.microsoft.com/office/powerpoint/2010/main" val="2488033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3EAAD-A97A-441D-8DF2-75F933D7F5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92C8F0-AB56-42D8-95B6-C26B9028F0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C03BD7E-9D95-42BF-9109-E804521D472A}"/>
              </a:ext>
            </a:extLst>
          </p:cNvPr>
          <p:cNvPicPr>
            <a:picLocks noChangeAspect="1"/>
          </p:cNvPicPr>
          <p:nvPr/>
        </p:nvPicPr>
        <p:blipFill>
          <a:blip r:embed="rId2"/>
          <a:stretch>
            <a:fillRect/>
          </a:stretch>
        </p:blipFill>
        <p:spPr>
          <a:xfrm>
            <a:off x="0" y="1768"/>
            <a:ext cx="12192000" cy="6477000"/>
          </a:xfrm>
          <a:prstGeom prst="rect">
            <a:avLst/>
          </a:prstGeom>
        </p:spPr>
      </p:pic>
    </p:spTree>
    <p:extLst>
      <p:ext uri="{BB962C8B-B14F-4D97-AF65-F5344CB8AC3E}">
        <p14:creationId xmlns:p14="http://schemas.microsoft.com/office/powerpoint/2010/main" val="3766846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40BA-4AD4-4A91-B2EE-50FABC1FFD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7A2B5-70AA-4354-A363-32C8830C8C9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19B680-61D7-4272-BD7B-19F4F5F86056}"/>
              </a:ext>
            </a:extLst>
          </p:cNvPr>
          <p:cNvPicPr>
            <a:picLocks noChangeAspect="1"/>
          </p:cNvPicPr>
          <p:nvPr/>
        </p:nvPicPr>
        <p:blipFill>
          <a:blip r:embed="rId3"/>
          <a:stretch>
            <a:fillRect/>
          </a:stretch>
        </p:blipFill>
        <p:spPr>
          <a:xfrm>
            <a:off x="0" y="-35859"/>
            <a:ext cx="12192000" cy="6477000"/>
          </a:xfrm>
          <a:prstGeom prst="rect">
            <a:avLst/>
          </a:prstGeom>
        </p:spPr>
      </p:pic>
    </p:spTree>
    <p:extLst>
      <p:ext uri="{BB962C8B-B14F-4D97-AF65-F5344CB8AC3E}">
        <p14:creationId xmlns:p14="http://schemas.microsoft.com/office/powerpoint/2010/main" val="2295323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E611F1-DF21-FBCD-4518-28FC2B85A714}"/>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7C8FBAA3-45F9-FEF7-202F-F772B1D0F73F}"/>
              </a:ext>
            </a:extLst>
          </p:cNvPr>
          <p:cNvSpPr>
            <a:spLocks noGrp="1"/>
          </p:cNvSpPr>
          <p:nvPr>
            <p:ph idx="1"/>
          </p:nvPr>
        </p:nvSpPr>
        <p:spPr/>
        <p:txBody>
          <a:bodyPr/>
          <a:lstStyle/>
          <a:p>
            <a:endParaRPr lang="en-US"/>
          </a:p>
        </p:txBody>
      </p:sp>
      <p:pic>
        <p:nvPicPr>
          <p:cNvPr id="11266" name="Picture 2" descr="Python Development in Visual Studio Code">
            <a:extLst>
              <a:ext uri="{FF2B5EF4-FFF2-40B4-BE49-F238E27FC236}">
                <a16:creationId xmlns:a16="http://schemas.microsoft.com/office/drawing/2014/main" id="{C4C1FE60-52E7-38ED-19B9-39B25A743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7FDE264-BB13-F759-629B-CF1866370ED4}"/>
              </a:ext>
            </a:extLst>
          </p:cNvPr>
          <p:cNvSpPr txBox="1"/>
          <p:nvPr/>
        </p:nvSpPr>
        <p:spPr>
          <a:xfrm>
            <a:off x="2241494" y="6063734"/>
            <a:ext cx="7194194" cy="369332"/>
          </a:xfrm>
          <a:prstGeom prst="rect">
            <a:avLst/>
          </a:prstGeom>
          <a:noFill/>
        </p:spPr>
        <p:txBody>
          <a:bodyPr wrap="square">
            <a:spAutoFit/>
          </a:bodyPr>
          <a:lstStyle/>
          <a:p>
            <a:r>
              <a:rPr lang="en-US" dirty="0">
                <a:hlinkClick r:id="rId4"/>
              </a:rPr>
              <a:t>https://realpython.com/python-development-visual-studio-code/</a:t>
            </a:r>
            <a:r>
              <a:rPr lang="en-US" dirty="0"/>
              <a:t> </a:t>
            </a:r>
          </a:p>
        </p:txBody>
      </p:sp>
    </p:spTree>
    <p:extLst>
      <p:ext uri="{BB962C8B-B14F-4D97-AF65-F5344CB8AC3E}">
        <p14:creationId xmlns:p14="http://schemas.microsoft.com/office/powerpoint/2010/main" val="3302927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1B29CA-C491-44E1-872B-77FD83AD50EA}"/>
              </a:ext>
            </a:extLst>
          </p:cNvPr>
          <p:cNvSpPr>
            <a:spLocks noGrp="1"/>
          </p:cNvSpPr>
          <p:nvPr>
            <p:ph type="title"/>
          </p:nvPr>
        </p:nvSpPr>
        <p:spPr/>
        <p:txBody>
          <a:bodyPr/>
          <a:lstStyle/>
          <a:p>
            <a:r>
              <a:rPr lang="en-US" dirty="0"/>
              <a:t>Visual Studio Code</a:t>
            </a:r>
            <a:br>
              <a:rPr lang="en-US" dirty="0"/>
            </a:br>
            <a:r>
              <a:rPr lang="en-US" dirty="0"/>
              <a:t>Recommended editor for Python</a:t>
            </a:r>
          </a:p>
        </p:txBody>
      </p:sp>
      <p:sp>
        <p:nvSpPr>
          <p:cNvPr id="7" name="ZoneTexte 6">
            <a:extLst>
              <a:ext uri="{FF2B5EF4-FFF2-40B4-BE49-F238E27FC236}">
                <a16:creationId xmlns:a16="http://schemas.microsoft.com/office/drawing/2014/main" id="{CD2146C3-CE5A-4BBA-B78A-379B7811F56B}"/>
              </a:ext>
            </a:extLst>
          </p:cNvPr>
          <p:cNvSpPr txBox="1"/>
          <p:nvPr/>
        </p:nvSpPr>
        <p:spPr>
          <a:xfrm>
            <a:off x="4251986" y="6311900"/>
            <a:ext cx="3624688" cy="369332"/>
          </a:xfrm>
          <a:prstGeom prst="rect">
            <a:avLst/>
          </a:prstGeom>
          <a:noFill/>
        </p:spPr>
        <p:txBody>
          <a:bodyPr wrap="square">
            <a:spAutoFit/>
          </a:bodyPr>
          <a:lstStyle/>
          <a:p>
            <a:r>
              <a:rPr lang="en-US" dirty="0">
                <a:hlinkClick r:id="rId2"/>
              </a:rPr>
              <a:t>https://code.visualstudio.com/</a:t>
            </a:r>
            <a:r>
              <a:rPr lang="en-US" dirty="0"/>
              <a:t> </a:t>
            </a:r>
          </a:p>
        </p:txBody>
      </p:sp>
      <p:pic>
        <p:nvPicPr>
          <p:cNvPr id="11" name="Espace réservé du contenu 10">
            <a:extLst>
              <a:ext uri="{FF2B5EF4-FFF2-40B4-BE49-F238E27FC236}">
                <a16:creationId xmlns:a16="http://schemas.microsoft.com/office/drawing/2014/main" id="{74F712F5-5A7E-4E6A-8E8D-BF3DEA0936B5}"/>
              </a:ext>
            </a:extLst>
          </p:cNvPr>
          <p:cNvPicPr>
            <a:picLocks noGrp="1" noChangeAspect="1"/>
          </p:cNvPicPr>
          <p:nvPr>
            <p:ph idx="1"/>
          </p:nvPr>
        </p:nvPicPr>
        <p:blipFill>
          <a:blip r:embed="rId3"/>
          <a:stretch>
            <a:fillRect/>
          </a:stretch>
        </p:blipFill>
        <p:spPr>
          <a:xfrm>
            <a:off x="3195108" y="1825625"/>
            <a:ext cx="5801784" cy="4351338"/>
          </a:xfrm>
        </p:spPr>
      </p:pic>
    </p:spTree>
    <p:extLst>
      <p:ext uri="{BB962C8B-B14F-4D97-AF65-F5344CB8AC3E}">
        <p14:creationId xmlns:p14="http://schemas.microsoft.com/office/powerpoint/2010/main" val="39171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CE5E4-E353-50EE-13C3-81040A61AB1B}"/>
              </a:ext>
            </a:extLst>
          </p:cNvPr>
          <p:cNvSpPr>
            <a:spLocks noGrp="1"/>
          </p:cNvSpPr>
          <p:nvPr>
            <p:ph type="title"/>
          </p:nvPr>
        </p:nvSpPr>
        <p:spPr/>
        <p:txBody>
          <a:bodyPr/>
          <a:lstStyle/>
          <a:p>
            <a:r>
              <a:rPr lang="en-US"/>
              <a:t>Python distributions</a:t>
            </a:r>
          </a:p>
        </p:txBody>
      </p:sp>
      <p:sp>
        <p:nvSpPr>
          <p:cNvPr id="3" name="Espace réservé du contenu 2">
            <a:extLst>
              <a:ext uri="{FF2B5EF4-FFF2-40B4-BE49-F238E27FC236}">
                <a16:creationId xmlns:a16="http://schemas.microsoft.com/office/drawing/2014/main" id="{CEE7BF06-6670-48BA-771D-AD7C3E8A556C}"/>
              </a:ext>
            </a:extLst>
          </p:cNvPr>
          <p:cNvSpPr>
            <a:spLocks noGrp="1"/>
          </p:cNvSpPr>
          <p:nvPr>
            <p:ph idx="1"/>
          </p:nvPr>
        </p:nvSpPr>
        <p:spPr/>
        <p:txBody>
          <a:bodyPr>
            <a:normAutofit fontScale="85000" lnSpcReduction="20000"/>
          </a:bodyPr>
          <a:lstStyle/>
          <a:p>
            <a:r>
              <a:rPr lang="en-US" dirty="0"/>
              <a:t>Base Python on Python.org</a:t>
            </a:r>
          </a:p>
          <a:p>
            <a:endParaRPr lang="en-US" dirty="0"/>
          </a:p>
          <a:p>
            <a:r>
              <a:rPr lang="en-US" dirty="0"/>
              <a:t>Anaconda</a:t>
            </a:r>
          </a:p>
          <a:p>
            <a:endParaRPr lang="en-US" dirty="0"/>
          </a:p>
          <a:p>
            <a:r>
              <a:rPr lang="en-US" dirty="0" err="1"/>
              <a:t>WinPython</a:t>
            </a:r>
            <a:endParaRPr lang="en-US" dirty="0"/>
          </a:p>
          <a:p>
            <a:endParaRPr lang="en-US" dirty="0"/>
          </a:p>
          <a:p>
            <a:r>
              <a:rPr lang="en-US" dirty="0"/>
              <a:t>Intel Distribution for Python</a:t>
            </a:r>
          </a:p>
          <a:p>
            <a:endParaRPr lang="en-US" dirty="0"/>
          </a:p>
          <a:p>
            <a:r>
              <a:rPr lang="en-US" dirty="0"/>
              <a:t>Compile from Source</a:t>
            </a:r>
          </a:p>
          <a:p>
            <a:endParaRPr lang="en-US" dirty="0"/>
          </a:p>
          <a:p>
            <a:r>
              <a:rPr lang="en-US"/>
              <a:t>Enthought Python</a:t>
            </a:r>
            <a:endParaRPr lang="en-US" dirty="0"/>
          </a:p>
        </p:txBody>
      </p:sp>
      <p:pic>
        <p:nvPicPr>
          <p:cNvPr id="4" name="Picture 2">
            <a:extLst>
              <a:ext uri="{FF2B5EF4-FFF2-40B4-BE49-F238E27FC236}">
                <a16:creationId xmlns:a16="http://schemas.microsoft.com/office/drawing/2014/main" id="{92623E8F-DC4F-46BA-BC7D-02094E4EC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4803970" cy="47598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9B2913-10DB-4EF9-952B-7E71F0FCD318}"/>
              </a:ext>
            </a:extLst>
          </p:cNvPr>
          <p:cNvSpPr txBox="1"/>
          <p:nvPr/>
        </p:nvSpPr>
        <p:spPr>
          <a:xfrm>
            <a:off x="7677318" y="6248400"/>
            <a:ext cx="1895560" cy="369332"/>
          </a:xfrm>
          <a:prstGeom prst="rect">
            <a:avLst/>
          </a:prstGeom>
          <a:noFill/>
        </p:spPr>
        <p:txBody>
          <a:bodyPr wrap="square">
            <a:spAutoFit/>
          </a:bodyPr>
          <a:lstStyle/>
          <a:p>
            <a:r>
              <a:rPr lang="en-US" dirty="0">
                <a:hlinkClick r:id="rId3"/>
              </a:rPr>
              <a:t>xkcd.com/1987/</a:t>
            </a:r>
            <a:r>
              <a:rPr lang="en-US" dirty="0"/>
              <a:t> </a:t>
            </a:r>
          </a:p>
        </p:txBody>
      </p:sp>
    </p:spTree>
    <p:extLst>
      <p:ext uri="{BB962C8B-B14F-4D97-AF65-F5344CB8AC3E}">
        <p14:creationId xmlns:p14="http://schemas.microsoft.com/office/powerpoint/2010/main" val="34146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D3C0FE-2F39-4EEC-8FB6-2020948B1A42}"/>
              </a:ext>
            </a:extLst>
          </p:cNvPr>
          <p:cNvSpPr>
            <a:spLocks noGrp="1"/>
          </p:cNvSpPr>
          <p:nvPr>
            <p:ph type="title"/>
          </p:nvPr>
        </p:nvSpPr>
        <p:spPr/>
        <p:txBody>
          <a:bodyPr/>
          <a:lstStyle/>
          <a:p>
            <a:r>
              <a:rPr lang="en-US" dirty="0"/>
              <a:t>Notebook format for interactivity</a:t>
            </a:r>
          </a:p>
        </p:txBody>
      </p:sp>
      <p:pic>
        <p:nvPicPr>
          <p:cNvPr id="5" name="Espace réservé du contenu 4">
            <a:extLst>
              <a:ext uri="{FF2B5EF4-FFF2-40B4-BE49-F238E27FC236}">
                <a16:creationId xmlns:a16="http://schemas.microsoft.com/office/drawing/2014/main" id="{851D09A7-E32A-4483-AA3E-165E60DEACB9}"/>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2845236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20474-3B68-4533-95DF-148FD68E6FC6}"/>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D19C9869-B00C-60B1-3B77-64A46666A95F}"/>
              </a:ext>
            </a:extLst>
          </p:cNvPr>
          <p:cNvSpPr>
            <a:spLocks noGrp="1"/>
          </p:cNvSpPr>
          <p:nvPr>
            <p:ph idx="1"/>
          </p:nvPr>
        </p:nvSpPr>
        <p:spPr/>
        <p:txBody>
          <a:bodyPr/>
          <a:lstStyle/>
          <a:p>
            <a:endParaRPr lang="en-US"/>
          </a:p>
        </p:txBody>
      </p:sp>
      <p:pic>
        <p:nvPicPr>
          <p:cNvPr id="7170" name="Picture 2" descr="Working With Files in Python">
            <a:extLst>
              <a:ext uri="{FF2B5EF4-FFF2-40B4-BE49-F238E27FC236}">
                <a16:creationId xmlns:a16="http://schemas.microsoft.com/office/drawing/2014/main" id="{3058D23C-423D-0D75-324D-19FF25843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67AFC50-C3A3-4AE5-1FCF-D5C2BEE5103B}"/>
              </a:ext>
            </a:extLst>
          </p:cNvPr>
          <p:cNvSpPr txBox="1"/>
          <p:nvPr/>
        </p:nvSpPr>
        <p:spPr>
          <a:xfrm>
            <a:off x="3451915" y="6063734"/>
            <a:ext cx="6097656" cy="369332"/>
          </a:xfrm>
          <a:prstGeom prst="rect">
            <a:avLst/>
          </a:prstGeom>
          <a:noFill/>
        </p:spPr>
        <p:txBody>
          <a:bodyPr wrap="square">
            <a:spAutoFit/>
          </a:bodyPr>
          <a:lstStyle/>
          <a:p>
            <a:r>
              <a:rPr lang="en-US">
                <a:hlinkClick r:id="rId4"/>
              </a:rPr>
              <a:t>https://realpython.com/working-with-files-in-python/</a:t>
            </a:r>
            <a:r>
              <a:rPr lang="en-US"/>
              <a:t> </a:t>
            </a:r>
          </a:p>
        </p:txBody>
      </p:sp>
    </p:spTree>
    <p:extLst>
      <p:ext uri="{BB962C8B-B14F-4D97-AF65-F5344CB8AC3E}">
        <p14:creationId xmlns:p14="http://schemas.microsoft.com/office/powerpoint/2010/main" val="3252517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FD62D9-6FA2-4D58-BA60-A6B15BB861F8}"/>
              </a:ext>
            </a:extLst>
          </p:cNvPr>
          <p:cNvSpPr>
            <a:spLocks noGrp="1"/>
          </p:cNvSpPr>
          <p:nvPr>
            <p:ph type="title"/>
          </p:nvPr>
        </p:nvSpPr>
        <p:spPr/>
        <p:txBody>
          <a:bodyPr/>
          <a:lstStyle/>
          <a:p>
            <a:r>
              <a:rPr lang="en-US" dirty="0"/>
              <a:t>3. Import/export data from files</a:t>
            </a:r>
          </a:p>
        </p:txBody>
      </p:sp>
      <p:sp>
        <p:nvSpPr>
          <p:cNvPr id="3" name="Espace réservé du contenu 2">
            <a:extLst>
              <a:ext uri="{FF2B5EF4-FFF2-40B4-BE49-F238E27FC236}">
                <a16:creationId xmlns:a16="http://schemas.microsoft.com/office/drawing/2014/main" id="{5B64E650-91B5-4C0C-8F8C-8D0485A77F95}"/>
              </a:ext>
            </a:extLst>
          </p:cNvPr>
          <p:cNvSpPr>
            <a:spLocks noGrp="1"/>
          </p:cNvSpPr>
          <p:nvPr>
            <p:ph idx="1"/>
          </p:nvPr>
        </p:nvSpPr>
        <p:spPr/>
        <p:txBody>
          <a:bodyPr/>
          <a:lstStyle/>
          <a:p>
            <a:pPr marL="0" indent="0">
              <a:buNone/>
            </a:pPr>
            <a:r>
              <a:rPr lang="fr-FR" dirty="0">
                <a:latin typeface="Consolas" panose="020B0609020204030204" pitchFamily="49" charset="0"/>
              </a:rPr>
              <a:t>&gt;&gt;&gt; </a:t>
            </a:r>
            <a:r>
              <a:rPr lang="fr-FR" dirty="0" err="1">
                <a:latin typeface="Consolas" panose="020B0609020204030204" pitchFamily="49" charset="0"/>
              </a:rPr>
              <a:t>fhand</a:t>
            </a:r>
            <a:r>
              <a:rPr lang="fr-FR" dirty="0">
                <a:latin typeface="Consolas" panose="020B0609020204030204" pitchFamily="49" charset="0"/>
              </a:rPr>
              <a:t> = open('mbox.txt’)</a:t>
            </a:r>
          </a:p>
          <a:p>
            <a:pPr marL="0" indent="0">
              <a:buNone/>
            </a:pPr>
            <a:r>
              <a:rPr lang="fr-FR" dirty="0">
                <a:latin typeface="Consolas" panose="020B0609020204030204" pitchFamily="49" charset="0"/>
              </a:rPr>
              <a:t>&gt;&gt;&gt; </a:t>
            </a:r>
            <a:r>
              <a:rPr lang="fr-FR" dirty="0" err="1">
                <a:latin typeface="Consolas" panose="020B0609020204030204" pitchFamily="49" charset="0"/>
              </a:rPr>
              <a:t>print</a:t>
            </a:r>
            <a:r>
              <a:rPr lang="fr-FR" dirty="0">
                <a:latin typeface="Consolas" panose="020B0609020204030204" pitchFamily="49" charset="0"/>
              </a:rPr>
              <a:t>(</a:t>
            </a:r>
            <a:r>
              <a:rPr lang="fr-FR" dirty="0" err="1">
                <a:latin typeface="Consolas" panose="020B0609020204030204" pitchFamily="49" charset="0"/>
              </a:rPr>
              <a:t>fhand</a:t>
            </a:r>
            <a:r>
              <a:rPr lang="fr-FR" dirty="0">
                <a:latin typeface="Consolas" panose="020B0609020204030204" pitchFamily="49" charset="0"/>
              </a:rPr>
              <a:t>) </a:t>
            </a:r>
          </a:p>
          <a:p>
            <a:pPr marL="0" indent="0">
              <a:buNone/>
            </a:pPr>
            <a:r>
              <a:rPr lang="en-US" dirty="0">
                <a:latin typeface="Consolas" panose="020B0609020204030204" pitchFamily="49" charset="0"/>
              </a:rPr>
              <a:t>&lt;_</a:t>
            </a:r>
            <a:r>
              <a:rPr lang="en-US" dirty="0" err="1">
                <a:latin typeface="Consolas" panose="020B0609020204030204" pitchFamily="49" charset="0"/>
              </a:rPr>
              <a:t>io.TextIOWrapper</a:t>
            </a:r>
            <a:r>
              <a:rPr lang="en-US" dirty="0">
                <a:latin typeface="Consolas" panose="020B0609020204030204" pitchFamily="49" charset="0"/>
              </a:rPr>
              <a:t> name='mbox.txt' mode='r' encoding='cp1252'&gt;</a:t>
            </a:r>
          </a:p>
        </p:txBody>
      </p:sp>
      <p:pic>
        <p:nvPicPr>
          <p:cNvPr id="5" name="Image 4">
            <a:extLst>
              <a:ext uri="{FF2B5EF4-FFF2-40B4-BE49-F238E27FC236}">
                <a16:creationId xmlns:a16="http://schemas.microsoft.com/office/drawing/2014/main" id="{311A46A6-77C6-4A1A-8B4A-3ECC063483BB}"/>
              </a:ext>
            </a:extLst>
          </p:cNvPr>
          <p:cNvPicPr>
            <a:picLocks noChangeAspect="1"/>
          </p:cNvPicPr>
          <p:nvPr/>
        </p:nvPicPr>
        <p:blipFill>
          <a:blip r:embed="rId2"/>
          <a:stretch>
            <a:fillRect/>
          </a:stretch>
        </p:blipFill>
        <p:spPr>
          <a:xfrm>
            <a:off x="5398168" y="3554471"/>
            <a:ext cx="5686653" cy="2926372"/>
          </a:xfrm>
          <a:prstGeom prst="rect">
            <a:avLst/>
          </a:prstGeom>
        </p:spPr>
      </p:pic>
      <p:sp>
        <p:nvSpPr>
          <p:cNvPr id="7" name="ZoneTexte 6">
            <a:extLst>
              <a:ext uri="{FF2B5EF4-FFF2-40B4-BE49-F238E27FC236}">
                <a16:creationId xmlns:a16="http://schemas.microsoft.com/office/drawing/2014/main" id="{F4AD2324-32DF-4E4F-A61F-C1D0F3144849}"/>
              </a:ext>
            </a:extLst>
          </p:cNvPr>
          <p:cNvSpPr txBox="1"/>
          <p:nvPr/>
        </p:nvSpPr>
        <p:spPr>
          <a:xfrm>
            <a:off x="1107179" y="6176963"/>
            <a:ext cx="6096000" cy="369332"/>
          </a:xfrm>
          <a:prstGeom prst="rect">
            <a:avLst/>
          </a:prstGeom>
          <a:noFill/>
        </p:spPr>
        <p:txBody>
          <a:bodyPr wrap="square">
            <a:spAutoFit/>
          </a:bodyPr>
          <a:lstStyle/>
          <a:p>
            <a:r>
              <a:rPr lang="en-US" dirty="0">
                <a:hlinkClick r:id="rId3"/>
              </a:rPr>
              <a:t>Python for Everybody </a:t>
            </a:r>
            <a:r>
              <a:rPr lang="en-US" dirty="0"/>
              <a:t>– Chap 7 Files</a:t>
            </a:r>
          </a:p>
        </p:txBody>
      </p:sp>
    </p:spTree>
    <p:extLst>
      <p:ext uri="{BB962C8B-B14F-4D97-AF65-F5344CB8AC3E}">
        <p14:creationId xmlns:p14="http://schemas.microsoft.com/office/powerpoint/2010/main" val="2573021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7102B1-B87C-475B-B95B-E2138A754AAD}"/>
              </a:ext>
            </a:extLst>
          </p:cNvPr>
          <p:cNvSpPr>
            <a:spLocks noGrp="1"/>
          </p:cNvSpPr>
          <p:nvPr>
            <p:ph type="title"/>
          </p:nvPr>
        </p:nvSpPr>
        <p:spPr/>
        <p:txBody>
          <a:bodyPr/>
          <a:lstStyle/>
          <a:p>
            <a:r>
              <a:rPr lang="en-US" dirty="0"/>
              <a:t>Reading files</a:t>
            </a:r>
          </a:p>
        </p:txBody>
      </p:sp>
      <p:sp>
        <p:nvSpPr>
          <p:cNvPr id="3" name="Espace réservé du contenu 2">
            <a:extLst>
              <a:ext uri="{FF2B5EF4-FFF2-40B4-BE49-F238E27FC236}">
                <a16:creationId xmlns:a16="http://schemas.microsoft.com/office/drawing/2014/main" id="{08CCAC44-DC2A-4C54-8B82-295AACCECD2B}"/>
              </a:ext>
            </a:extLst>
          </p:cNvPr>
          <p:cNvSpPr>
            <a:spLocks noGrp="1"/>
          </p:cNvSpPr>
          <p:nvPr>
            <p:ph idx="1"/>
          </p:nvPr>
        </p:nvSpPr>
        <p:spPr/>
        <p:txBody>
          <a:bodyPr/>
          <a:lstStyle/>
          <a:p>
            <a:pPr marL="0" indent="0">
              <a:buNone/>
            </a:pPr>
            <a:r>
              <a:rPr lang="en-US" dirty="0" err="1">
                <a:latin typeface="Consolas" panose="020B0609020204030204" pitchFamily="49" charset="0"/>
              </a:rPr>
              <a:t>fhand</a:t>
            </a:r>
            <a:r>
              <a:rPr lang="en-US" dirty="0">
                <a:latin typeface="Consolas" panose="020B0609020204030204" pitchFamily="49" charset="0"/>
              </a:rPr>
              <a:t> = open('mbox-short.txt’) </a:t>
            </a:r>
          </a:p>
          <a:p>
            <a:pPr marL="0" indent="0">
              <a:buNone/>
            </a:pPr>
            <a:r>
              <a:rPr lang="en-US" dirty="0">
                <a:latin typeface="Consolas" panose="020B0609020204030204" pitchFamily="49" charset="0"/>
              </a:rPr>
              <a:t>count = 0 </a:t>
            </a:r>
          </a:p>
          <a:p>
            <a:pPr marL="0" indent="0">
              <a:buNone/>
            </a:pPr>
            <a:r>
              <a:rPr lang="en-US" dirty="0">
                <a:latin typeface="Consolas" panose="020B0609020204030204" pitchFamily="49" charset="0"/>
              </a:rPr>
              <a:t>for line in </a:t>
            </a:r>
            <a:r>
              <a:rPr lang="en-US" dirty="0" err="1">
                <a:latin typeface="Consolas" panose="020B0609020204030204" pitchFamily="49" charset="0"/>
              </a:rPr>
              <a:t>fhand</a:t>
            </a:r>
            <a:r>
              <a:rPr lang="en-US" dirty="0">
                <a:latin typeface="Consolas" panose="020B0609020204030204" pitchFamily="49" charset="0"/>
              </a:rPr>
              <a:t>: </a:t>
            </a:r>
          </a:p>
          <a:p>
            <a:pPr marL="0" indent="0">
              <a:buNone/>
            </a:pPr>
            <a:r>
              <a:rPr lang="en-US" dirty="0">
                <a:latin typeface="Consolas" panose="020B0609020204030204" pitchFamily="49" charset="0"/>
              </a:rPr>
              <a:t>	count = count + 1 </a:t>
            </a:r>
          </a:p>
          <a:p>
            <a:pPr marL="0" indent="0">
              <a:buNone/>
            </a:pPr>
            <a:r>
              <a:rPr lang="en-US" dirty="0">
                <a:latin typeface="Consolas" panose="020B0609020204030204" pitchFamily="49" charset="0"/>
              </a:rPr>
              <a:t>print('Line Count:', count) </a:t>
            </a:r>
          </a:p>
        </p:txBody>
      </p:sp>
      <p:sp>
        <p:nvSpPr>
          <p:cNvPr id="9" name="ZoneTexte 8">
            <a:extLst>
              <a:ext uri="{FF2B5EF4-FFF2-40B4-BE49-F238E27FC236}">
                <a16:creationId xmlns:a16="http://schemas.microsoft.com/office/drawing/2014/main" id="{213F4CFE-FAC4-4E43-BF81-B387939D5C3A}"/>
              </a:ext>
            </a:extLst>
          </p:cNvPr>
          <p:cNvSpPr txBox="1"/>
          <p:nvPr/>
        </p:nvSpPr>
        <p:spPr>
          <a:xfrm>
            <a:off x="3048000" y="6311900"/>
            <a:ext cx="6096000" cy="369332"/>
          </a:xfrm>
          <a:prstGeom prst="rect">
            <a:avLst/>
          </a:prstGeom>
          <a:noFill/>
        </p:spPr>
        <p:txBody>
          <a:bodyPr wrap="square">
            <a:spAutoFit/>
          </a:bodyPr>
          <a:lstStyle/>
          <a:p>
            <a:r>
              <a:rPr lang="en-US" dirty="0">
                <a:hlinkClick r:id="rId2"/>
              </a:rPr>
              <a:t>https://www.py4e.com/code3/mbox.txt</a:t>
            </a:r>
            <a:r>
              <a:rPr lang="en-US" dirty="0"/>
              <a:t> </a:t>
            </a:r>
          </a:p>
        </p:txBody>
      </p:sp>
    </p:spTree>
    <p:extLst>
      <p:ext uri="{BB962C8B-B14F-4D97-AF65-F5344CB8AC3E}">
        <p14:creationId xmlns:p14="http://schemas.microsoft.com/office/powerpoint/2010/main" val="836281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F8CED5-1F1B-464A-A51E-E136B2476036}"/>
              </a:ext>
            </a:extLst>
          </p:cNvPr>
          <p:cNvSpPr>
            <a:spLocks noGrp="1"/>
          </p:cNvSpPr>
          <p:nvPr>
            <p:ph type="title"/>
          </p:nvPr>
        </p:nvSpPr>
        <p:spPr/>
        <p:txBody>
          <a:bodyPr/>
          <a:lstStyle/>
          <a:p>
            <a:r>
              <a:rPr lang="en-US" dirty="0"/>
              <a:t>Writing files</a:t>
            </a:r>
          </a:p>
        </p:txBody>
      </p:sp>
      <p:sp>
        <p:nvSpPr>
          <p:cNvPr id="3" name="Espace réservé du contenu 2">
            <a:extLst>
              <a:ext uri="{FF2B5EF4-FFF2-40B4-BE49-F238E27FC236}">
                <a16:creationId xmlns:a16="http://schemas.microsoft.com/office/drawing/2014/main" id="{15EC0316-8EC4-40D6-9E32-74F1EDDE8C03}"/>
              </a:ext>
            </a:extLst>
          </p:cNvPr>
          <p:cNvSpPr>
            <a:spLocks noGrp="1"/>
          </p:cNvSpPr>
          <p:nvPr>
            <p:ph idx="1"/>
          </p:nvPr>
        </p:nvSpPr>
        <p:spPr/>
        <p:txBody>
          <a:bodyPr/>
          <a:lstStyle/>
          <a:p>
            <a:pPr marL="0" indent="0">
              <a:buNone/>
            </a:pPr>
            <a:r>
              <a:rPr lang="en-US" dirty="0">
                <a:latin typeface="Consolas" panose="020B0609020204030204" pitchFamily="49" charset="0"/>
              </a:rPr>
              <a:t>&gt;&gt;&gt; </a:t>
            </a:r>
            <a:r>
              <a:rPr lang="en-US" dirty="0" err="1">
                <a:latin typeface="Consolas" panose="020B0609020204030204" pitchFamily="49" charset="0"/>
              </a:rPr>
              <a:t>fout</a:t>
            </a:r>
            <a:r>
              <a:rPr lang="en-US" dirty="0">
                <a:latin typeface="Consolas" panose="020B0609020204030204" pitchFamily="49" charset="0"/>
              </a:rPr>
              <a:t> = open('output.txt', 'w’) </a:t>
            </a:r>
          </a:p>
          <a:p>
            <a:pPr marL="0" indent="0">
              <a:buNone/>
            </a:pPr>
            <a:r>
              <a:rPr lang="en-US" dirty="0">
                <a:latin typeface="Consolas" panose="020B0609020204030204" pitchFamily="49" charset="0"/>
              </a:rPr>
              <a:t>&gt;&gt;&gt; line1 = "This here's the wattle,\n“</a:t>
            </a:r>
          </a:p>
          <a:p>
            <a:pPr marL="0" indent="0">
              <a:buNone/>
            </a:pPr>
            <a:r>
              <a:rPr lang="fr-FR" dirty="0">
                <a:latin typeface="Consolas" panose="020B0609020204030204" pitchFamily="49" charset="0"/>
              </a:rPr>
              <a:t>&gt;&gt;&gt; </a:t>
            </a:r>
            <a:r>
              <a:rPr lang="fr-FR" dirty="0" err="1">
                <a:latin typeface="Consolas" panose="020B0609020204030204" pitchFamily="49" charset="0"/>
              </a:rPr>
              <a:t>fout.write</a:t>
            </a:r>
            <a:r>
              <a:rPr lang="fr-FR" dirty="0">
                <a:latin typeface="Consolas" panose="020B0609020204030204" pitchFamily="49" charset="0"/>
              </a:rPr>
              <a:t>(line1) </a:t>
            </a:r>
            <a:endParaRPr lang="en-US" dirty="0">
              <a:latin typeface="Consolas" panose="020B0609020204030204" pitchFamily="49" charset="0"/>
            </a:endParaRPr>
          </a:p>
          <a:p>
            <a:pPr marL="0" indent="0">
              <a:buNone/>
            </a:pPr>
            <a:r>
              <a:rPr lang="en-US" dirty="0">
                <a:latin typeface="Consolas" panose="020B0609020204030204" pitchFamily="49" charset="0"/>
              </a:rPr>
              <a:t>&gt;&gt;&gt; line2 = 'the emblem of our land.\n’</a:t>
            </a:r>
          </a:p>
          <a:p>
            <a:pPr marL="0" indent="0">
              <a:buNone/>
            </a:pPr>
            <a:r>
              <a:rPr lang="fr-FR" dirty="0">
                <a:latin typeface="Consolas" panose="020B0609020204030204" pitchFamily="49" charset="0"/>
              </a:rPr>
              <a:t>&gt;&gt;&gt; </a:t>
            </a:r>
            <a:r>
              <a:rPr lang="fr-FR" dirty="0" err="1">
                <a:latin typeface="Consolas" panose="020B0609020204030204" pitchFamily="49" charset="0"/>
              </a:rPr>
              <a:t>fout.write</a:t>
            </a:r>
            <a:r>
              <a:rPr lang="fr-FR" dirty="0">
                <a:latin typeface="Consolas" panose="020B0609020204030204" pitchFamily="49" charset="0"/>
              </a:rPr>
              <a:t>(line2) </a:t>
            </a:r>
            <a:endParaRPr lang="en-US" dirty="0">
              <a:latin typeface="Consolas" panose="020B0609020204030204" pitchFamily="49" charset="0"/>
            </a:endParaRPr>
          </a:p>
          <a:p>
            <a:pPr marL="0" indent="0">
              <a:buNone/>
            </a:pPr>
            <a:r>
              <a:rPr lang="fr-FR" dirty="0">
                <a:latin typeface="Consolas" panose="020B0609020204030204" pitchFamily="49" charset="0"/>
              </a:rPr>
              <a:t>&gt;&gt;&gt; </a:t>
            </a:r>
            <a:r>
              <a:rPr lang="fr-FR" dirty="0" err="1">
                <a:latin typeface="Consolas" panose="020B0609020204030204" pitchFamily="49" charset="0"/>
              </a:rPr>
              <a:t>fout.close</a:t>
            </a:r>
            <a:r>
              <a:rPr lang="fr-FR" dirty="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1006914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14B4FB-22C6-4F4D-B38A-EBCEC74D4CF4}"/>
              </a:ext>
            </a:extLst>
          </p:cNvPr>
          <p:cNvSpPr>
            <a:spLocks noGrp="1"/>
          </p:cNvSpPr>
          <p:nvPr>
            <p:ph type="title"/>
          </p:nvPr>
        </p:nvSpPr>
        <p:spPr/>
        <p:txBody>
          <a:bodyPr/>
          <a:lstStyle/>
          <a:p>
            <a:r>
              <a:rPr lang="en-US" dirty="0"/>
              <a:t>More on Files</a:t>
            </a:r>
          </a:p>
        </p:txBody>
      </p:sp>
      <p:sp>
        <p:nvSpPr>
          <p:cNvPr id="4" name="Rectangle 1">
            <a:extLst>
              <a:ext uri="{FF2B5EF4-FFF2-40B4-BE49-F238E27FC236}">
                <a16:creationId xmlns:a16="http://schemas.microsoft.com/office/drawing/2014/main" id="{96A35A59-3B41-4D7F-92C8-3072DF4DDFCE}"/>
              </a:ext>
            </a:extLst>
          </p:cNvPr>
          <p:cNvSpPr>
            <a:spLocks noGrp="1" noChangeArrowheads="1"/>
          </p:cNvSpPr>
          <p:nvPr>
            <p:ph idx="1"/>
          </p:nvPr>
        </p:nvSpPr>
        <p:spPr bwMode="auto">
          <a:xfrm>
            <a:off x="838200" y="2434685"/>
            <a:ext cx="3637855" cy="3133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2" tooltip="7.1: Persistence"/>
              </a:rPr>
              <a:t>7.1: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2" tooltip="7.1: Persistence"/>
              </a:rPr>
              <a:t>Persistence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7.2: Opening Files"/>
              </a:rPr>
              <a:t>7.2: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3" tooltip="7.2: Opening Files"/>
              </a:rPr>
              <a:t>Opening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3" tooltip="7.2: Opening Files"/>
              </a:rPr>
              <a:t>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7.3: Text files and Lines"/>
              </a:rPr>
              <a:t>7.3: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4" tooltip="7.3: Text files and Lines"/>
              </a:rPr>
              <a:t>Text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4" tooltip="7.3: Text files and Lines"/>
              </a:rPr>
              <a:t> files and Lines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5" tooltip="7.4: Reading Files"/>
              </a:rPr>
              <a:t>7.4: Reading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7.5: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7.5: Searching through a File"/>
              </a:rPr>
              <a:t>Searching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6" tooltip="7.5: Searching through a File"/>
              </a:rPr>
              <a:t>through</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6" tooltip="7.5: Searching through a File"/>
              </a:rPr>
              <a:t> a File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7.6: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Letting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 the user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choose</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 the file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7" tooltip="7.6: Letting the user choose the file name"/>
              </a:rPr>
              <a:t>name</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7.7: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Using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try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8" tooltip="7.7: Using try, except, and open"/>
              </a:rPr>
              <a:t>except</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8" tooltip="7.7: Using try, except, and open"/>
              </a:rPr>
              <a:t>, and open</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7.8: Writing Files"/>
              </a:rPr>
              <a:t>7.8: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9" tooltip="7.8: Writing Files"/>
              </a:rPr>
              <a:t>Writing</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9" tooltip="7.8: Writing Files"/>
              </a:rPr>
              <a:t> Files</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0" tooltip="7.9: Debugging"/>
              </a:rPr>
              <a:t>7.9: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0" tooltip="7.9: Debugging"/>
              </a:rPr>
              <a:t>Debugging</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7.E: Files (Exercises)"/>
              </a:rPr>
              <a:t>7.E: Files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1" tooltip="7.E: Files (Exercises)"/>
              </a:rPr>
              <a:t>Exercises</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1" tooltip="7.E: Files (Exercises)"/>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7.G: Files (Glossary)"/>
              </a:rPr>
              <a:t>7.G: Files (</a:t>
            </a:r>
            <a:r>
              <a:rPr kumimoji="0" lang="fr-FR" altLang="fr-FR" sz="1500" b="0" i="0" u="none" strike="noStrike" cap="none" normalizeH="0" baseline="0" dirty="0" err="1">
                <a:ln>
                  <a:noFill/>
                </a:ln>
                <a:solidFill>
                  <a:srgbClr val="0372A6"/>
                </a:solidFill>
                <a:effectLst/>
                <a:latin typeface="Tahoma" panose="020B0604030504040204" pitchFamily="34" charset="0"/>
                <a:cs typeface="Tahoma" panose="020B0604030504040204" pitchFamily="34" charset="0"/>
                <a:hlinkClick r:id="rId12" tooltip="7.G: Files (Glossary)"/>
              </a:rPr>
              <a:t>Glossary</a:t>
            </a:r>
            <a:r>
              <a:rPr kumimoji="0" lang="fr-FR" altLang="fr-FR" sz="1500" b="0" i="0" u="none" strike="noStrike" cap="none" normalizeH="0" baseline="0" dirty="0">
                <a:ln>
                  <a:noFill/>
                </a:ln>
                <a:solidFill>
                  <a:srgbClr val="0372A6"/>
                </a:solidFill>
                <a:effectLst/>
                <a:latin typeface="Tahoma" panose="020B0604030504040204" pitchFamily="34" charset="0"/>
                <a:cs typeface="Tahoma" panose="020B0604030504040204" pitchFamily="34" charset="0"/>
                <a:hlinkClick r:id="rId12" tooltip="7.G: Files (Glossary)"/>
              </a:rPr>
              <a:t>)</a:t>
            </a:r>
            <a:endParaRPr kumimoji="0" lang="fr-FR" altLang="fr-FR" sz="1200" b="1" i="0" u="none" strike="noStrike" cap="none" normalizeH="0" baseline="0" dirty="0">
              <a:ln>
                <a:noFill/>
              </a:ln>
              <a:solidFill>
                <a:srgbClr val="000000"/>
              </a:solidFill>
              <a:effectLst/>
              <a:latin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4DFC2CF5-133E-4803-B92C-69940BA41622}"/>
              </a:ext>
            </a:extLst>
          </p:cNvPr>
          <p:cNvSpPr txBox="1"/>
          <p:nvPr/>
        </p:nvSpPr>
        <p:spPr>
          <a:xfrm>
            <a:off x="3048000" y="6127233"/>
            <a:ext cx="6096000" cy="369332"/>
          </a:xfrm>
          <a:prstGeom prst="rect">
            <a:avLst/>
          </a:prstGeom>
          <a:noFill/>
        </p:spPr>
        <p:txBody>
          <a:bodyPr wrap="square">
            <a:spAutoFit/>
          </a:bodyPr>
          <a:lstStyle/>
          <a:p>
            <a:r>
              <a:rPr lang="en-US" dirty="0">
                <a:hlinkClick r:id="rId13"/>
              </a:rPr>
              <a:t>Python for Everybody </a:t>
            </a:r>
            <a:r>
              <a:rPr lang="en-US" dirty="0"/>
              <a:t>– Chap 7 Files</a:t>
            </a:r>
          </a:p>
        </p:txBody>
      </p:sp>
    </p:spTree>
    <p:extLst>
      <p:ext uri="{BB962C8B-B14F-4D97-AF65-F5344CB8AC3E}">
        <p14:creationId xmlns:p14="http://schemas.microsoft.com/office/powerpoint/2010/main" val="3214597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ython Virtual Environments (venv)">
            <a:extLst>
              <a:ext uri="{FF2B5EF4-FFF2-40B4-BE49-F238E27FC236}">
                <a16:creationId xmlns:a16="http://schemas.microsoft.com/office/drawing/2014/main" id="{6BFEF92B-9C4F-A1BD-22F0-5AFE4783FDF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6" name="ZoneTexte 5">
            <a:extLst>
              <a:ext uri="{FF2B5EF4-FFF2-40B4-BE49-F238E27FC236}">
                <a16:creationId xmlns:a16="http://schemas.microsoft.com/office/drawing/2014/main" id="{5EC5DE24-7C86-8C61-08F7-E694298FBFCD}"/>
              </a:ext>
            </a:extLst>
          </p:cNvPr>
          <p:cNvSpPr txBox="1"/>
          <p:nvPr/>
        </p:nvSpPr>
        <p:spPr>
          <a:xfrm>
            <a:off x="2887961" y="6108004"/>
            <a:ext cx="6679372" cy="369332"/>
          </a:xfrm>
          <a:prstGeom prst="rect">
            <a:avLst/>
          </a:prstGeom>
          <a:noFill/>
        </p:spPr>
        <p:txBody>
          <a:bodyPr wrap="square">
            <a:spAutoFit/>
          </a:bodyPr>
          <a:lstStyle/>
          <a:p>
            <a:r>
              <a:rPr lang="en-US">
                <a:hlinkClick r:id="rId4"/>
              </a:rPr>
              <a:t>https://realpython.com/python-virtual-environments-a-primer/</a:t>
            </a:r>
            <a:r>
              <a:rPr lang="en-US"/>
              <a:t> </a:t>
            </a:r>
          </a:p>
        </p:txBody>
      </p:sp>
    </p:spTree>
    <p:extLst>
      <p:ext uri="{BB962C8B-B14F-4D97-AF65-F5344CB8AC3E}">
        <p14:creationId xmlns:p14="http://schemas.microsoft.com/office/powerpoint/2010/main" val="3924832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6F6902-CEA4-1398-7106-676AD2D052DD}"/>
              </a:ext>
            </a:extLst>
          </p:cNvPr>
          <p:cNvSpPr>
            <a:spLocks noGrp="1"/>
          </p:cNvSpPr>
          <p:nvPr>
            <p:ph type="title"/>
          </p:nvPr>
        </p:nvSpPr>
        <p:spPr/>
        <p:txBody>
          <a:bodyPr/>
          <a:lstStyle/>
          <a:p>
            <a:r>
              <a:rPr lang="en-US"/>
              <a:t>Virtual Environments</a:t>
            </a:r>
            <a:br>
              <a:rPr lang="en-US"/>
            </a:br>
            <a:r>
              <a:rPr lang="en-US" err="1">
                <a:solidFill>
                  <a:schemeClr val="accent4"/>
                </a:solidFill>
              </a:rPr>
              <a:t>venv</a:t>
            </a:r>
            <a:endParaRPr lang="en-US">
              <a:solidFill>
                <a:schemeClr val="accent4"/>
              </a:solidFill>
            </a:endParaRPr>
          </a:p>
        </p:txBody>
      </p:sp>
      <p:sp>
        <p:nvSpPr>
          <p:cNvPr id="3" name="Espace réservé du contenu 2">
            <a:extLst>
              <a:ext uri="{FF2B5EF4-FFF2-40B4-BE49-F238E27FC236}">
                <a16:creationId xmlns:a16="http://schemas.microsoft.com/office/drawing/2014/main" id="{55926FC1-9651-EDB2-DBA6-722A67847990}"/>
              </a:ext>
            </a:extLst>
          </p:cNvPr>
          <p:cNvSpPr>
            <a:spLocks noGrp="1"/>
          </p:cNvSpPr>
          <p:nvPr>
            <p:ph idx="1"/>
          </p:nvPr>
        </p:nvSpPr>
        <p:spPr/>
        <p:txBody>
          <a:bodyPr/>
          <a:lstStyle/>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a:t>
            </a:r>
            <a:r>
              <a:rPr lang="fr-FR" b="0" i="0" dirty="0">
                <a:solidFill>
                  <a:srgbClr val="000000"/>
                </a:solidFill>
                <a:effectLst/>
                <a:latin typeface="Consolas" panose="020B0609020204030204" pitchFamily="49" charset="0"/>
              </a:rPr>
              <a:t>python -m </a:t>
            </a:r>
            <a:r>
              <a:rPr lang="fr-FR" b="0" i="0" dirty="0" err="1">
                <a:solidFill>
                  <a:srgbClr val="000000"/>
                </a:solidFill>
                <a:effectLst/>
                <a:latin typeface="Consolas" panose="020B0609020204030204" pitchFamily="49" charset="0"/>
              </a:rPr>
              <a:t>venv</a:t>
            </a:r>
            <a:r>
              <a:rPr lang="fr-FR" b="0" i="0" dirty="0">
                <a:solidFill>
                  <a:srgbClr val="000000"/>
                </a:solidFill>
                <a:effectLst/>
                <a:latin typeface="Consolas" panose="020B0609020204030204" pitchFamily="49" charset="0"/>
              </a:rPr>
              <a:t> </a:t>
            </a:r>
            <a:r>
              <a:rPr lang="fr-FR" b="0" i="0" dirty="0" err="1">
                <a:solidFill>
                  <a:srgbClr val="000000"/>
                </a:solidFill>
                <a:effectLst/>
                <a:latin typeface="Consolas" panose="020B0609020204030204" pitchFamily="49" charset="0"/>
              </a:rPr>
              <a:t>env</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a:t>
            </a:r>
            <a:r>
              <a:rPr lang="fr-FR" b="0" i="0" dirty="0">
                <a:solidFill>
                  <a:srgbClr val="000000"/>
                </a:solidFill>
                <a:effectLst/>
                <a:latin typeface="Consolas" panose="020B0609020204030204" pitchFamily="49" charset="0"/>
              </a:rPr>
              <a:t>.\</a:t>
            </a:r>
            <a:r>
              <a:rPr lang="fr-FR" b="0" i="0" dirty="0" err="1">
                <a:solidFill>
                  <a:srgbClr val="000000"/>
                </a:solidFill>
                <a:effectLst/>
                <a:latin typeface="Consolas" panose="020B0609020204030204" pitchFamily="49" charset="0"/>
              </a:rPr>
              <a:t>env</a:t>
            </a:r>
            <a:r>
              <a:rPr lang="fr-FR" b="0" i="0" dirty="0">
                <a:solidFill>
                  <a:srgbClr val="000000"/>
                </a:solidFill>
                <a:effectLst/>
                <a:latin typeface="Consolas" panose="020B0609020204030204" pitchFamily="49" charset="0"/>
              </a:rPr>
              <a:t>\Scripts\</a:t>
            </a:r>
            <a:r>
              <a:rPr lang="fr-FR" b="0" i="0" dirty="0" err="1">
                <a:solidFill>
                  <a:srgbClr val="000000"/>
                </a:solidFill>
                <a:effectLst/>
                <a:latin typeface="Consolas" panose="020B0609020204030204" pitchFamily="49" charset="0"/>
              </a:rPr>
              <a:t>activate</a:t>
            </a: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(env) pip install –r requirements.txt</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3171309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7BBFA0-06EF-3904-6A8B-A6ECF20620C5}"/>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2A782978-C6BA-51A4-02DF-46D3DC158B2D}"/>
              </a:ext>
            </a:extLst>
          </p:cNvPr>
          <p:cNvSpPr>
            <a:spLocks noGrp="1"/>
          </p:cNvSpPr>
          <p:nvPr>
            <p:ph idx="1"/>
          </p:nvPr>
        </p:nvSpPr>
        <p:spPr/>
        <p:txBody>
          <a:bodyPr/>
          <a:lstStyle/>
          <a:p>
            <a:endParaRPr lang="en-US"/>
          </a:p>
        </p:txBody>
      </p:sp>
      <p:pic>
        <p:nvPicPr>
          <p:cNvPr id="4098" name="Picture 2" descr="Run Python Versions in Docker: How to Try the Latest Python Release">
            <a:extLst>
              <a:ext uri="{FF2B5EF4-FFF2-40B4-BE49-F238E27FC236}">
                <a16:creationId xmlns:a16="http://schemas.microsoft.com/office/drawing/2014/main" id="{4097F62D-5AF2-5708-9277-FDE0D7A13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E1A4C5E0-CFC9-1469-5942-BC6C03973CCC}"/>
              </a:ext>
            </a:extLst>
          </p:cNvPr>
          <p:cNvSpPr txBox="1"/>
          <p:nvPr/>
        </p:nvSpPr>
        <p:spPr>
          <a:xfrm>
            <a:off x="3370561" y="6063734"/>
            <a:ext cx="6097656" cy="369332"/>
          </a:xfrm>
          <a:prstGeom prst="rect">
            <a:avLst/>
          </a:prstGeom>
          <a:noFill/>
        </p:spPr>
        <p:txBody>
          <a:bodyPr wrap="square">
            <a:spAutoFit/>
          </a:bodyPr>
          <a:lstStyle/>
          <a:p>
            <a:r>
              <a:rPr lang="en-US">
                <a:hlinkClick r:id="rId4"/>
              </a:rPr>
              <a:t>https://realpython.com/python-versions-docker/</a:t>
            </a:r>
            <a:r>
              <a:rPr lang="en-US"/>
              <a:t> </a:t>
            </a:r>
          </a:p>
        </p:txBody>
      </p:sp>
    </p:spTree>
    <p:extLst>
      <p:ext uri="{BB962C8B-B14F-4D97-AF65-F5344CB8AC3E}">
        <p14:creationId xmlns:p14="http://schemas.microsoft.com/office/powerpoint/2010/main" val="3586886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Docker</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err="1">
                <a:latin typeface="Consolas" panose="020B0609020204030204" pitchFamily="49" charset="0"/>
              </a:rPr>
              <a:t>Dockerfile</a:t>
            </a:r>
            <a:endParaRPr lang="en-US" sz="2400" u="sng">
              <a:latin typeface="Consolas" panose="020B0609020204030204" pitchFamily="49" charset="0"/>
            </a:endParaRP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5583440" cy="2677656"/>
          </a:xfrm>
          <a:prstGeom prst="rect">
            <a:avLst/>
          </a:prstGeom>
          <a:solidFill>
            <a:schemeClr val="bg1">
              <a:lumMod val="95000"/>
            </a:schemeClr>
          </a:solidFill>
        </p:spPr>
        <p:txBody>
          <a:bodyPr wrap="square">
            <a:spAutoFit/>
          </a:bodyPr>
          <a:lstStyle/>
          <a:p>
            <a:r>
              <a:rPr lang="fr-FR" sz="2400" b="0">
                <a:solidFill>
                  <a:srgbClr val="0000FF"/>
                </a:solidFill>
                <a:effectLst/>
                <a:latin typeface="Consolas" panose="020B0609020204030204" pitchFamily="49" charset="0"/>
              </a:rPr>
              <a:t>FROM</a:t>
            </a:r>
            <a:r>
              <a:rPr lang="fr-FR" sz="2400" b="0">
                <a:solidFill>
                  <a:srgbClr val="000000"/>
                </a:solidFill>
                <a:effectLst/>
                <a:latin typeface="Consolas" panose="020B0609020204030204" pitchFamily="49" charset="0"/>
              </a:rPr>
              <a:t> python:3.7.5-slim</a:t>
            </a:r>
          </a:p>
          <a:p>
            <a:r>
              <a:rPr lang="fr-FR" sz="2400" b="0">
                <a:solidFill>
                  <a:srgbClr val="0000FF"/>
                </a:solidFill>
                <a:effectLst/>
                <a:latin typeface="Consolas" panose="020B0609020204030204" pitchFamily="49" charset="0"/>
              </a:rPr>
              <a:t>WORKDIR</a:t>
            </a:r>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usr</a:t>
            </a:r>
            <a:r>
              <a:rPr lang="fr-FR" sz="2400" b="0">
                <a:solidFill>
                  <a:srgbClr val="000000"/>
                </a:solidFill>
                <a:effectLst/>
                <a:latin typeface="Consolas" panose="020B0609020204030204" pitchFamily="49" charset="0"/>
              </a:rPr>
              <a:t>/src/app</a:t>
            </a:r>
          </a:p>
          <a:p>
            <a:r>
              <a:rPr lang="fr-FR" sz="2400" b="0">
                <a:solidFill>
                  <a:srgbClr val="0000FF"/>
                </a:solidFill>
                <a:effectLst/>
                <a:latin typeface="Consolas" panose="020B0609020204030204" pitchFamily="49" charset="0"/>
              </a:rPr>
              <a:t>RUN</a:t>
            </a:r>
            <a:r>
              <a:rPr lang="fr-FR" sz="2400" b="0">
                <a:solidFill>
                  <a:srgbClr val="000000"/>
                </a:solidFill>
                <a:effectLst/>
                <a:latin typeface="Consolas" panose="020B0609020204030204" pitchFamily="49" charset="0"/>
              </a:rPr>
              <a:t> python -m </a:t>
            </a:r>
            <a:r>
              <a:rPr lang="fr-FR" sz="2400" b="0" err="1">
                <a:solidFill>
                  <a:srgbClr val="000000"/>
                </a:solidFill>
                <a:effectLst/>
                <a:latin typeface="Consolas" panose="020B0609020204030204" pitchFamily="49" charset="0"/>
              </a:rPr>
              <a:t>pip</a:t>
            </a:r>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install</a:t>
            </a:r>
            <a:r>
              <a:rPr lang="fr-FR" sz="2400" b="0">
                <a:solidFill>
                  <a:srgbClr val="000000"/>
                </a:solidFill>
                <a:effectLst/>
                <a:latin typeface="Consolas" panose="020B0609020204030204" pitchFamily="49" charset="0"/>
              </a:rPr>
              <a:t> \</a:t>
            </a:r>
          </a:p>
          <a:p>
            <a:r>
              <a:rPr lang="fr-FR" sz="2400" b="0">
                <a:solidFill>
                  <a:srgbClr val="000000"/>
                </a:solidFill>
                <a:effectLst/>
                <a:latin typeface="Consolas" panose="020B0609020204030204" pitchFamily="49" charset="0"/>
              </a:rPr>
              <a:t>        </a:t>
            </a:r>
            <a:r>
              <a:rPr lang="fr-FR" sz="2400" b="0" err="1">
                <a:solidFill>
                  <a:srgbClr val="000000"/>
                </a:solidFill>
                <a:effectLst/>
                <a:latin typeface="Consolas" panose="020B0609020204030204" pitchFamily="49" charset="0"/>
              </a:rPr>
              <a:t>numpy</a:t>
            </a:r>
            <a:r>
              <a:rPr lang="fr-FR" sz="2400" b="0">
                <a:solidFill>
                  <a:srgbClr val="000000"/>
                </a:solidFill>
                <a:effectLst/>
                <a:latin typeface="Consolas" panose="020B0609020204030204" pitchFamily="49" charset="0"/>
              </a:rPr>
              <a:t> \</a:t>
            </a:r>
          </a:p>
          <a:p>
            <a:r>
              <a:rPr lang="fr-FR" sz="2400" b="0">
                <a:solidFill>
                  <a:srgbClr val="000000"/>
                </a:solidFill>
                <a:effectLst/>
                <a:latin typeface="Consolas" panose="020B0609020204030204" pitchFamily="49" charset="0"/>
              </a:rPr>
              <a:t>        pandas</a:t>
            </a:r>
          </a:p>
          <a:p>
            <a:r>
              <a:rPr lang="fr-FR" sz="2400" b="0">
                <a:solidFill>
                  <a:srgbClr val="0000FF"/>
                </a:solidFill>
                <a:effectLst/>
                <a:latin typeface="Consolas" panose="020B0609020204030204" pitchFamily="49" charset="0"/>
              </a:rPr>
              <a:t>COPY</a:t>
            </a:r>
            <a:r>
              <a:rPr lang="fr-FR" sz="2400" b="0">
                <a:solidFill>
                  <a:srgbClr val="000000"/>
                </a:solidFill>
                <a:effectLst/>
                <a:latin typeface="Consolas" panose="020B0609020204030204" pitchFamily="49" charset="0"/>
              </a:rPr>
              <a:t> test.py .</a:t>
            </a:r>
          </a:p>
          <a:p>
            <a:r>
              <a:rPr lang="fr-FR" sz="2400" b="0">
                <a:solidFill>
                  <a:srgbClr val="0000FF"/>
                </a:solidFill>
                <a:effectLst/>
                <a:latin typeface="Consolas" panose="020B0609020204030204" pitchFamily="49" charset="0"/>
              </a:rPr>
              <a:t>CMD</a:t>
            </a:r>
            <a:r>
              <a:rPr lang="fr-FR" sz="2400" b="0">
                <a:solidFill>
                  <a:srgbClr val="000000"/>
                </a:solidFill>
                <a:effectLst/>
                <a:latin typeface="Consolas" panose="020B0609020204030204" pitchFamily="49" charset="0"/>
              </a:rPr>
              <a:t> [</a:t>
            </a:r>
            <a:r>
              <a:rPr lang="fr-FR" sz="2400" b="0">
                <a:solidFill>
                  <a:srgbClr val="A31515"/>
                </a:solidFill>
                <a:effectLst/>
                <a:latin typeface="Consolas" panose="020B0609020204030204" pitchFamily="49" charset="0"/>
              </a:rPr>
              <a:t>"python"</a:t>
            </a:r>
            <a:r>
              <a:rPr lang="fr-FR" sz="2400" b="0">
                <a:solidFill>
                  <a:srgbClr val="000000"/>
                </a:solidFill>
                <a:effectLst/>
                <a:latin typeface="Consolas" panose="020B0609020204030204" pitchFamily="49" charset="0"/>
              </a:rPr>
              <a:t>, </a:t>
            </a:r>
            <a:r>
              <a:rPr lang="fr-FR" sz="2400" b="0">
                <a:solidFill>
                  <a:srgbClr val="A31515"/>
                </a:solidFill>
                <a:effectLst/>
                <a:latin typeface="Consolas" panose="020B0609020204030204" pitchFamily="49" charset="0"/>
              </a:rPr>
              <a:t>"test.py"</a:t>
            </a:r>
            <a:r>
              <a:rPr lang="fr-FR" sz="2400" b="0">
                <a:solidFill>
                  <a:srgbClr val="000000"/>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98D5D936-3B55-4E4F-A0C7-BD77B0438F97}"/>
              </a:ext>
            </a:extLst>
          </p:cNvPr>
          <p:cNvSpPr txBox="1"/>
          <p:nvPr/>
        </p:nvSpPr>
        <p:spPr>
          <a:xfrm>
            <a:off x="6883400" y="237849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docker build –t test .</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883400" y="2817510"/>
            <a:ext cx="4495802" cy="830997"/>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rPr>
              <a:t>[+] Building 71.3s (9/9) FINISHED</a:t>
            </a:r>
          </a:p>
        </p:txBody>
      </p:sp>
      <p:sp>
        <p:nvSpPr>
          <p:cNvPr id="15" name="TextBox 13">
            <a:extLst>
              <a:ext uri="{FF2B5EF4-FFF2-40B4-BE49-F238E27FC236}">
                <a16:creationId xmlns:a16="http://schemas.microsoft.com/office/drawing/2014/main" id="{4D26F413-ACE4-1420-0CF8-BA956F6C981C}"/>
              </a:ext>
            </a:extLst>
          </p:cNvPr>
          <p:cNvSpPr txBox="1"/>
          <p:nvPr/>
        </p:nvSpPr>
        <p:spPr>
          <a:xfrm>
            <a:off x="6883400" y="364850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docker run --rm test</a:t>
            </a:r>
          </a:p>
        </p:txBody>
      </p:sp>
      <p:sp>
        <p:nvSpPr>
          <p:cNvPr id="16" name="TextBox 13">
            <a:extLst>
              <a:ext uri="{FF2B5EF4-FFF2-40B4-BE49-F238E27FC236}">
                <a16:creationId xmlns:a16="http://schemas.microsoft.com/office/drawing/2014/main" id="{695E4B1C-41BB-5EE7-469A-F6108A095AAF}"/>
              </a:ext>
            </a:extLst>
          </p:cNvPr>
          <p:cNvSpPr txBox="1"/>
          <p:nvPr/>
        </p:nvSpPr>
        <p:spPr>
          <a:xfrm>
            <a:off x="6883398" y="4110172"/>
            <a:ext cx="4495803" cy="1200329"/>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1</a:t>
            </a:r>
          </a:p>
          <a:p>
            <a:r>
              <a:rPr lang="en-US" sz="2400">
                <a:solidFill>
                  <a:schemeClr val="bg1"/>
                </a:solidFill>
                <a:latin typeface="Consolas" panose="020B0609020204030204" pitchFamily="49" charset="0"/>
              </a:rPr>
              <a:t>2</a:t>
            </a:r>
          </a:p>
          <a:p>
            <a:r>
              <a:rPr lang="en-US" sz="2400">
                <a:solidFill>
                  <a:schemeClr val="bg1"/>
                </a:solidFill>
                <a:latin typeface="Consolas" panose="020B0609020204030204" pitchFamily="49" charset="0"/>
              </a:rPr>
              <a:t>3</a:t>
            </a:r>
            <a:endParaRPr lang="en-US">
              <a:solidFill>
                <a:schemeClr val="bg1"/>
              </a:solidFill>
            </a:endParaRPr>
          </a:p>
        </p:txBody>
      </p:sp>
    </p:spTree>
    <p:extLst>
      <p:ext uri="{BB962C8B-B14F-4D97-AF65-F5344CB8AC3E}">
        <p14:creationId xmlns:p14="http://schemas.microsoft.com/office/powerpoint/2010/main" val="428020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424A-CA1F-4A40-B261-A565C3003C3B}"/>
              </a:ext>
            </a:extLst>
          </p:cNvPr>
          <p:cNvSpPr>
            <a:spLocks noGrp="1"/>
          </p:cNvSpPr>
          <p:nvPr>
            <p:ph type="title"/>
          </p:nvPr>
        </p:nvSpPr>
        <p:spPr/>
        <p:txBody>
          <a:bodyPr/>
          <a:lstStyle/>
          <a:p>
            <a:r>
              <a:rPr lang="en-US" dirty="0"/>
              <a:t>Winpython64-3.9.10.0</a:t>
            </a:r>
          </a:p>
        </p:txBody>
      </p:sp>
      <p:pic>
        <p:nvPicPr>
          <p:cNvPr id="4" name="Picture 3">
            <a:extLst>
              <a:ext uri="{FF2B5EF4-FFF2-40B4-BE49-F238E27FC236}">
                <a16:creationId xmlns:a16="http://schemas.microsoft.com/office/drawing/2014/main" id="{8F1D09E0-9826-4524-B8F0-AD39465CFBA3}"/>
              </a:ext>
            </a:extLst>
          </p:cNvPr>
          <p:cNvPicPr>
            <a:picLocks noChangeAspect="1"/>
          </p:cNvPicPr>
          <p:nvPr/>
        </p:nvPicPr>
        <p:blipFill>
          <a:blip r:embed="rId3"/>
          <a:stretch>
            <a:fillRect/>
          </a:stretch>
        </p:blipFill>
        <p:spPr>
          <a:xfrm>
            <a:off x="404018" y="1576129"/>
            <a:ext cx="11383964" cy="3705742"/>
          </a:xfrm>
          <a:prstGeom prst="rect">
            <a:avLst/>
          </a:prstGeom>
        </p:spPr>
      </p:pic>
      <p:sp>
        <p:nvSpPr>
          <p:cNvPr id="5" name="Rectangle 4">
            <a:extLst>
              <a:ext uri="{FF2B5EF4-FFF2-40B4-BE49-F238E27FC236}">
                <a16:creationId xmlns:a16="http://schemas.microsoft.com/office/drawing/2014/main" id="{55B753AF-40DB-4497-A301-1B9A9CABB488}"/>
              </a:ext>
            </a:extLst>
          </p:cNvPr>
          <p:cNvSpPr/>
          <p:nvPr/>
        </p:nvSpPr>
        <p:spPr>
          <a:xfrm>
            <a:off x="404018" y="3861048"/>
            <a:ext cx="11383964" cy="43204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7" name="TextBox 6">
            <a:extLst>
              <a:ext uri="{FF2B5EF4-FFF2-40B4-BE49-F238E27FC236}">
                <a16:creationId xmlns:a16="http://schemas.microsoft.com/office/drawing/2014/main" id="{BF75ABEA-DA78-42FB-B226-5CCCC06B26BD}"/>
              </a:ext>
            </a:extLst>
          </p:cNvPr>
          <p:cNvSpPr txBox="1"/>
          <p:nvPr/>
        </p:nvSpPr>
        <p:spPr>
          <a:xfrm>
            <a:off x="3071664" y="6173393"/>
            <a:ext cx="66720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Source</a:t>
            </a:r>
            <a:r>
              <a:rPr kumimoji="0" lang="en-US" sz="1800" b="0" i="0" u="none" strike="noStrike" kern="1200" cap="none" spc="0" normalizeH="0" baseline="0" noProof="0">
                <a:ln>
                  <a:noFill/>
                </a:ln>
                <a:solidFill>
                  <a:srgbClr val="000000"/>
                </a:solidFill>
                <a:effectLst/>
                <a:uLnTx/>
                <a:uFillTx/>
                <a:latin typeface="Arial"/>
                <a:ea typeface="+mn-ea"/>
                <a:cs typeface="+mn-cs"/>
              </a:rPr>
              <a:t>: </a:t>
            </a:r>
            <a:r>
              <a:rPr kumimoji="0" lang="en-US" sz="1800" b="0" i="0" u="none" strike="noStrike" kern="1200" cap="none" spc="0" normalizeH="0" baseline="0" noProof="0" err="1">
                <a:ln>
                  <a:noFill/>
                </a:ln>
                <a:solidFill>
                  <a:srgbClr val="000000"/>
                </a:solidFill>
                <a:effectLst/>
                <a:uLnTx/>
                <a:uFillTx/>
                <a:latin typeface="Arial"/>
                <a:ea typeface="+mn-ea"/>
                <a:cs typeface="+mn-cs"/>
                <a:hlinkClick r:id="rId4"/>
              </a:rPr>
              <a:t>WinPython</a:t>
            </a:r>
            <a:r>
              <a:rPr kumimoji="0" lang="en-US" sz="1800" b="0" i="0" u="none" strike="noStrike" kern="1200" cap="none" spc="0" normalizeH="0" baseline="0" noProof="0">
                <a:ln>
                  <a:noFill/>
                </a:ln>
                <a:solidFill>
                  <a:srgbClr val="000000"/>
                </a:solidFill>
                <a:effectLst/>
                <a:uLnTx/>
                <a:uFillTx/>
                <a:latin typeface="Arial"/>
                <a:ea typeface="+mn-ea"/>
                <a:cs typeface="+mn-cs"/>
              </a:rPr>
              <a:t> - </a:t>
            </a:r>
            <a:r>
              <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rPr>
              <a:t>Release of January 25th, 2022</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TextBox 8">
            <a:extLst>
              <a:ext uri="{FF2B5EF4-FFF2-40B4-BE49-F238E27FC236}">
                <a16:creationId xmlns:a16="http://schemas.microsoft.com/office/drawing/2014/main" id="{EB7C689F-B21C-4266-BDF6-67AC2566D2D2}"/>
              </a:ext>
            </a:extLst>
          </p:cNvPr>
          <p:cNvSpPr txBox="1"/>
          <p:nvPr/>
        </p:nvSpPr>
        <p:spPr>
          <a:xfrm>
            <a:off x="3071664" y="5493058"/>
            <a:ext cx="5328592"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rPr>
              <a:t>WinPython64-</a:t>
            </a:r>
            <a:r>
              <a:rPr kumimoji="0" lang="en-US" sz="1800" b="1" i="0" u="none" strike="noStrike" kern="1200" cap="none" spc="0" normalizeH="0" baseline="0" noProof="0">
                <a:ln>
                  <a:noFill/>
                </a:ln>
                <a:solidFill>
                  <a:srgbClr val="222222"/>
                </a:solidFill>
                <a:effectLst/>
                <a:uLnTx/>
                <a:uFillTx/>
                <a:latin typeface="Helvetica" panose="020B0604020202020204" pitchFamily="34" charset="0"/>
                <a:ea typeface="+mn-ea"/>
                <a:cs typeface="+mn-cs"/>
              </a:rPr>
              <a:t>3.9</a:t>
            </a:r>
            <a:r>
              <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rPr>
              <a:t>.10.0 = Python 3.9.10 64bit + PyQt5 + Spyder + </a:t>
            </a:r>
            <a:r>
              <a:rPr kumimoji="0" lang="en-US" sz="1800" b="0" i="0" u="none" strike="noStrike" kern="1200" cap="none" spc="0" normalizeH="0" baseline="0" noProof="0" err="1">
                <a:ln>
                  <a:noFill/>
                </a:ln>
                <a:solidFill>
                  <a:srgbClr val="222222"/>
                </a:solidFill>
                <a:effectLst/>
                <a:uLnTx/>
                <a:uFillTx/>
                <a:latin typeface="Helvetica" panose="020B0604020202020204" pitchFamily="34" charset="0"/>
                <a:ea typeface="+mn-ea"/>
                <a:cs typeface="+mn-cs"/>
              </a:rPr>
              <a:t>Pytorch</a:t>
            </a:r>
            <a:r>
              <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rPr>
              <a:t> : </a:t>
            </a:r>
            <a:r>
              <a:rPr kumimoji="0" lang="en-US" sz="1800" b="0" i="0" u="none" strike="noStrike" kern="1200" cap="none" spc="0" normalizeH="0" baseline="0" noProof="0">
                <a:ln>
                  <a:noFill/>
                </a:ln>
                <a:solidFill>
                  <a:srgbClr val="000099"/>
                </a:solidFill>
                <a:effectLst/>
                <a:uLnTx/>
                <a:uFillTx/>
                <a:latin typeface="Helvetica" panose="020B0604020202020204" pitchFamily="34" charset="0"/>
                <a:ea typeface="+mn-ea"/>
                <a:cs typeface="+mn-cs"/>
                <a:hlinkClick r:id="rId5"/>
              </a:rPr>
              <a:t>Changelog</a:t>
            </a:r>
            <a:r>
              <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rPr>
              <a:t>, </a:t>
            </a:r>
            <a:r>
              <a:rPr kumimoji="0" lang="en-US" sz="1800" b="0" i="0" u="none" strike="noStrike" kern="1200" cap="none" spc="0" normalizeH="0" baseline="0" noProof="0">
                <a:ln>
                  <a:noFill/>
                </a:ln>
                <a:solidFill>
                  <a:srgbClr val="000099"/>
                </a:solidFill>
                <a:effectLst/>
                <a:uLnTx/>
                <a:uFillTx/>
                <a:latin typeface="Helvetica" panose="020B0604020202020204" pitchFamily="34" charset="0"/>
                <a:ea typeface="+mn-ea"/>
                <a:cs typeface="+mn-cs"/>
                <a:hlinkClick r:id="rId6"/>
              </a:rPr>
              <a:t>Packages</a:t>
            </a:r>
            <a:endParaRPr kumimoji="0" lang="en-US" sz="1800" b="0" i="0" u="none" strike="noStrike" kern="1200" cap="none" spc="0" normalizeH="0" baseline="0" noProof="0">
              <a:ln>
                <a:noFill/>
              </a:ln>
              <a:solidFill>
                <a:srgbClr val="222222"/>
              </a:solidFill>
              <a:effectLst/>
              <a:uLnTx/>
              <a:uFillTx/>
              <a:latin typeface="Helvetica" panose="020B0604020202020204" pitchFamily="34" charset="0"/>
              <a:ea typeface="+mn-ea"/>
              <a:cs typeface="+mn-cs"/>
            </a:endParaRPr>
          </a:p>
        </p:txBody>
      </p:sp>
      <p:pic>
        <p:nvPicPr>
          <p:cNvPr id="4098" name="Picture 2" descr="WinPython">
            <a:extLst>
              <a:ext uri="{FF2B5EF4-FFF2-40B4-BE49-F238E27FC236}">
                <a16:creationId xmlns:a16="http://schemas.microsoft.com/office/drawing/2014/main" id="{F3A35753-DF5B-43E8-A32D-D1396F83C0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5073" y="587354"/>
            <a:ext cx="2483222" cy="65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620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C3C52D-5914-86EA-A5C0-3F968A7D1EF8}"/>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48B705D3-08C3-AFBA-17FD-77A024567E27}"/>
              </a:ext>
            </a:extLst>
          </p:cNvPr>
          <p:cNvSpPr>
            <a:spLocks noGrp="1"/>
          </p:cNvSpPr>
          <p:nvPr>
            <p:ph idx="1"/>
          </p:nvPr>
        </p:nvSpPr>
        <p:spPr/>
        <p:txBody>
          <a:bodyPr/>
          <a:lstStyle/>
          <a:p>
            <a:endParaRPr lang="en-US"/>
          </a:p>
        </p:txBody>
      </p:sp>
      <p:pic>
        <p:nvPicPr>
          <p:cNvPr id="6146" name="Picture 2" descr="Getting Started With Testing in Python">
            <a:extLst>
              <a:ext uri="{FF2B5EF4-FFF2-40B4-BE49-F238E27FC236}">
                <a16:creationId xmlns:a16="http://schemas.microsoft.com/office/drawing/2014/main" id="{BCCF393C-428E-C9E4-0AFD-5541F872B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262398C-90FF-A765-5FC8-B0EB00460A5F}"/>
              </a:ext>
            </a:extLst>
          </p:cNvPr>
          <p:cNvSpPr txBox="1"/>
          <p:nvPr/>
        </p:nvSpPr>
        <p:spPr>
          <a:xfrm>
            <a:off x="3818467" y="6063734"/>
            <a:ext cx="6096000" cy="369332"/>
          </a:xfrm>
          <a:prstGeom prst="rect">
            <a:avLst/>
          </a:prstGeom>
          <a:noFill/>
        </p:spPr>
        <p:txBody>
          <a:bodyPr wrap="square">
            <a:spAutoFit/>
          </a:bodyPr>
          <a:lstStyle/>
          <a:p>
            <a:r>
              <a:rPr lang="en-US">
                <a:hlinkClick r:id="rId4"/>
              </a:rPr>
              <a:t>https://realpython.com/python-testing/</a:t>
            </a:r>
            <a:r>
              <a:rPr lang="en-US"/>
              <a:t> </a:t>
            </a:r>
          </a:p>
        </p:txBody>
      </p:sp>
    </p:spTree>
    <p:extLst>
      <p:ext uri="{BB962C8B-B14F-4D97-AF65-F5344CB8AC3E}">
        <p14:creationId xmlns:p14="http://schemas.microsoft.com/office/powerpoint/2010/main" val="2846997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C578B-F5A6-43CB-809D-CD7F340769B3}"/>
              </a:ext>
            </a:extLst>
          </p:cNvPr>
          <p:cNvSpPr>
            <a:spLocks noGrp="1"/>
          </p:cNvSpPr>
          <p:nvPr>
            <p:ph type="title"/>
          </p:nvPr>
        </p:nvSpPr>
        <p:spPr/>
        <p:txBody>
          <a:bodyPr/>
          <a:lstStyle/>
          <a:p>
            <a:r>
              <a:rPr lang="en-US"/>
              <a:t>Unit testing</a:t>
            </a:r>
          </a:p>
        </p:txBody>
      </p:sp>
      <p:sp>
        <p:nvSpPr>
          <p:cNvPr id="7" name="TextBox 6">
            <a:extLst>
              <a:ext uri="{FF2B5EF4-FFF2-40B4-BE49-F238E27FC236}">
                <a16:creationId xmlns:a16="http://schemas.microsoft.com/office/drawing/2014/main" id="{C74AC10A-065C-4263-BA8A-875ADC32C742}"/>
              </a:ext>
            </a:extLst>
          </p:cNvPr>
          <p:cNvSpPr txBox="1"/>
          <p:nvPr/>
        </p:nvSpPr>
        <p:spPr>
          <a:xfrm>
            <a:off x="952409" y="1916832"/>
            <a:ext cx="4032448" cy="461665"/>
          </a:xfrm>
          <a:prstGeom prst="rect">
            <a:avLst/>
          </a:prstGeom>
          <a:noFill/>
        </p:spPr>
        <p:txBody>
          <a:bodyPr wrap="square">
            <a:spAutoFit/>
          </a:bodyPr>
          <a:lstStyle/>
          <a:p>
            <a:pPr marL="0" indent="0">
              <a:buNone/>
            </a:pPr>
            <a:r>
              <a:rPr lang="en-US" sz="2400" u="sng">
                <a:latin typeface="Consolas" panose="020B0609020204030204" pitchFamily="49" charset="0"/>
              </a:rPr>
              <a:t>test_sum.py</a:t>
            </a:r>
          </a:p>
        </p:txBody>
      </p:sp>
      <p:sp>
        <p:nvSpPr>
          <p:cNvPr id="9" name="TextBox 8">
            <a:extLst>
              <a:ext uri="{FF2B5EF4-FFF2-40B4-BE49-F238E27FC236}">
                <a16:creationId xmlns:a16="http://schemas.microsoft.com/office/drawing/2014/main" id="{A822BE50-B7C4-4FC5-AC74-AEE5926FB9F8}"/>
              </a:ext>
            </a:extLst>
          </p:cNvPr>
          <p:cNvSpPr txBox="1"/>
          <p:nvPr/>
        </p:nvSpPr>
        <p:spPr>
          <a:xfrm>
            <a:off x="961293" y="2378497"/>
            <a:ext cx="5583440" cy="3046988"/>
          </a:xfrm>
          <a:prstGeom prst="rect">
            <a:avLst/>
          </a:prstGeom>
          <a:solidFill>
            <a:schemeClr val="bg1">
              <a:lumMod val="95000"/>
            </a:schemeClr>
          </a:solidFill>
        </p:spPr>
        <p:txBody>
          <a:bodyPr wrap="square">
            <a:spAutoFit/>
          </a:bodyPr>
          <a:lstStyle/>
          <a:p>
            <a:r>
              <a:rPr lang="en-US" sz="2400" b="0">
                <a:solidFill>
                  <a:srgbClr val="0000FF"/>
                </a:solidFill>
                <a:effectLst/>
                <a:latin typeface="Consolas" panose="020B0609020204030204" pitchFamily="49" charset="0"/>
              </a:rPr>
              <a:t>def</a:t>
            </a:r>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test_sum</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a:t>
            </a:r>
            <a:r>
              <a:rPr lang="en-US" sz="2400" b="0">
                <a:solidFill>
                  <a:srgbClr val="0000FF"/>
                </a:solidFill>
                <a:effectLst/>
                <a:latin typeface="Consolas" panose="020B0609020204030204" pitchFamily="49" charset="0"/>
              </a:rPr>
              <a:t>assert</a:t>
            </a:r>
            <a:r>
              <a:rPr lang="en-US" sz="2400" b="0">
                <a:solidFill>
                  <a:srgbClr val="000000"/>
                </a:solidFill>
                <a:effectLst/>
                <a:latin typeface="Consolas" panose="020B0609020204030204" pitchFamily="49" charset="0"/>
              </a:rPr>
              <a:t> sum([</a:t>
            </a:r>
            <a:r>
              <a:rPr lang="en-US" sz="2400" b="0">
                <a:solidFill>
                  <a:srgbClr val="098658"/>
                </a:solidFill>
                <a:effectLst/>
                <a:latin typeface="Consolas" panose="020B0609020204030204" pitchFamily="49" charset="0"/>
              </a:rPr>
              <a:t>1</a:t>
            </a:r>
            <a:r>
              <a:rPr lang="en-US" sz="2400" b="0">
                <a:solidFill>
                  <a:srgbClr val="000000"/>
                </a:solidFill>
                <a:effectLst/>
                <a:latin typeface="Consolas" panose="020B0609020204030204" pitchFamily="49" charset="0"/>
              </a:rPr>
              <a:t>, </a:t>
            </a:r>
            <a:r>
              <a:rPr lang="en-US" sz="2400" b="0">
                <a:solidFill>
                  <a:srgbClr val="098658"/>
                </a:solidFill>
                <a:effectLst/>
                <a:latin typeface="Consolas" panose="020B0609020204030204" pitchFamily="49" charset="0"/>
              </a:rPr>
              <a:t>2</a:t>
            </a:r>
            <a:r>
              <a:rPr lang="en-US" sz="2400" b="0">
                <a:solidFill>
                  <a:srgbClr val="000000"/>
                </a:solidFill>
                <a:effectLst/>
                <a:latin typeface="Consolas" panose="020B0609020204030204" pitchFamily="49" charset="0"/>
              </a:rPr>
              <a:t>, </a:t>
            </a:r>
            <a:r>
              <a:rPr lang="en-US" sz="2400" b="0">
                <a:solidFill>
                  <a:srgbClr val="098658"/>
                </a:solidFill>
                <a:effectLst/>
                <a:latin typeface="Consolas" panose="020B0609020204030204" pitchFamily="49" charset="0"/>
              </a:rPr>
              <a:t>3</a:t>
            </a:r>
            <a:r>
              <a:rPr lang="en-US" sz="2400" b="0">
                <a:solidFill>
                  <a:srgbClr val="000000"/>
                </a:solidFill>
                <a:effectLst/>
                <a:latin typeface="Consolas" panose="020B0609020204030204" pitchFamily="49" charset="0"/>
              </a:rPr>
              <a:t>]) == </a:t>
            </a:r>
            <a:r>
              <a:rPr lang="en-US" sz="2400" b="0">
                <a:solidFill>
                  <a:srgbClr val="098658"/>
                </a:solidFill>
                <a:effectLst/>
                <a:latin typeface="Consolas" panose="020B0609020204030204" pitchFamily="49" charset="0"/>
              </a:rPr>
              <a:t>6</a:t>
            </a:r>
            <a:r>
              <a:rPr lang="en-US" sz="2400" b="0">
                <a:solidFill>
                  <a:srgbClr val="000000"/>
                </a:solidFill>
                <a:effectLst/>
                <a:latin typeface="Consolas" panose="020B0609020204030204" pitchFamily="49" charset="0"/>
              </a:rPr>
              <a:t>, </a:t>
            </a:r>
            <a:r>
              <a:rPr lang="en-US" sz="2400" b="0">
                <a:solidFill>
                  <a:srgbClr val="A31515"/>
                </a:solidFill>
                <a:effectLst/>
                <a:latin typeface="Consolas" panose="020B0609020204030204" pitchFamily="49" charset="0"/>
              </a:rPr>
              <a:t>"Should be 6"</a:t>
            </a:r>
            <a:endParaRPr lang="en-US" sz="2400" b="0">
              <a:solidFill>
                <a:srgbClr val="000000"/>
              </a:solidFill>
              <a:effectLst/>
              <a:latin typeface="Consolas" panose="020B0609020204030204" pitchFamily="49" charset="0"/>
            </a:endParaRPr>
          </a:p>
          <a:p>
            <a:br>
              <a:rPr lang="en-US" sz="2400" b="0">
                <a:solidFill>
                  <a:srgbClr val="000000"/>
                </a:solidFill>
                <a:effectLst/>
                <a:latin typeface="Consolas" panose="020B0609020204030204" pitchFamily="49" charset="0"/>
              </a:rPr>
            </a:br>
            <a:r>
              <a:rPr lang="en-US" sz="2400" b="0">
                <a:solidFill>
                  <a:srgbClr val="0000FF"/>
                </a:solidFill>
                <a:effectLst/>
                <a:latin typeface="Consolas" panose="020B0609020204030204" pitchFamily="49" charset="0"/>
              </a:rPr>
              <a:t>if</a:t>
            </a:r>
            <a:r>
              <a:rPr lang="en-US" sz="2400" b="0">
                <a:solidFill>
                  <a:srgbClr val="000000"/>
                </a:solidFill>
                <a:effectLst/>
                <a:latin typeface="Consolas" panose="020B0609020204030204" pitchFamily="49" charset="0"/>
              </a:rPr>
              <a:t> __name__ == </a:t>
            </a:r>
            <a:r>
              <a:rPr lang="en-US" sz="2400" b="0">
                <a:solidFill>
                  <a:srgbClr val="A31515"/>
                </a:solidFill>
                <a:effectLst/>
                <a:latin typeface="Consolas" panose="020B0609020204030204" pitchFamily="49" charset="0"/>
              </a:rPr>
              <a:t>"__main__"</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a:t>
            </a:r>
            <a:r>
              <a:rPr lang="en-US" sz="2400" b="0" err="1">
                <a:solidFill>
                  <a:srgbClr val="000000"/>
                </a:solidFill>
                <a:effectLst/>
                <a:latin typeface="Consolas" panose="020B0609020204030204" pitchFamily="49" charset="0"/>
              </a:rPr>
              <a:t>test_sum</a:t>
            </a:r>
            <a:r>
              <a:rPr lang="en-US" sz="2400" b="0">
                <a:solidFill>
                  <a:srgbClr val="000000"/>
                </a:solidFill>
                <a:effectLst/>
                <a:latin typeface="Consolas" panose="020B0609020204030204" pitchFamily="49" charset="0"/>
              </a:rPr>
              <a:t>()</a:t>
            </a:r>
          </a:p>
          <a:p>
            <a:r>
              <a:rPr lang="en-US" sz="2400" b="0">
                <a:solidFill>
                  <a:srgbClr val="000000"/>
                </a:solidFill>
                <a:effectLst/>
                <a:latin typeface="Consolas" panose="020B0609020204030204" pitchFamily="49" charset="0"/>
              </a:rPr>
              <a:t>    print(</a:t>
            </a:r>
            <a:r>
              <a:rPr lang="en-US" sz="2400" b="0">
                <a:solidFill>
                  <a:srgbClr val="A31515"/>
                </a:solidFill>
                <a:effectLst/>
                <a:latin typeface="Consolas" panose="020B0609020204030204" pitchFamily="49" charset="0"/>
              </a:rPr>
              <a:t>"Everything passed"</a:t>
            </a:r>
            <a:r>
              <a:rPr lang="en-US" sz="2400" b="0">
                <a:solidFill>
                  <a:srgbClr val="000000"/>
                </a:solidFill>
                <a:effectLst/>
                <a:latin typeface="Consolas" panose="020B0609020204030204" pitchFamily="49" charset="0"/>
              </a:rPr>
              <a:t>)</a:t>
            </a:r>
          </a:p>
          <a:p>
            <a:endParaRPr lang="en-US" sz="2400" b="0">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98D5D936-3B55-4E4F-A0C7-BD77B0438F97}"/>
              </a:ext>
            </a:extLst>
          </p:cNvPr>
          <p:cNvSpPr txBox="1"/>
          <p:nvPr/>
        </p:nvSpPr>
        <p:spPr>
          <a:xfrm>
            <a:off x="6883400" y="2378497"/>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 python test_sum.py</a:t>
            </a:r>
            <a:endParaRPr lang="en-US">
              <a:solidFill>
                <a:schemeClr val="bg1"/>
              </a:solidFill>
            </a:endParaRPr>
          </a:p>
        </p:txBody>
      </p:sp>
      <p:sp>
        <p:nvSpPr>
          <p:cNvPr id="14" name="TextBox 13">
            <a:extLst>
              <a:ext uri="{FF2B5EF4-FFF2-40B4-BE49-F238E27FC236}">
                <a16:creationId xmlns:a16="http://schemas.microsoft.com/office/drawing/2014/main" id="{98F880C1-EF94-45ED-BF6C-577A1CBC7A29}"/>
              </a:ext>
            </a:extLst>
          </p:cNvPr>
          <p:cNvSpPr txBox="1"/>
          <p:nvPr/>
        </p:nvSpPr>
        <p:spPr>
          <a:xfrm>
            <a:off x="6883400" y="2817510"/>
            <a:ext cx="4495802" cy="461665"/>
          </a:xfrm>
          <a:prstGeom prst="rect">
            <a:avLst/>
          </a:prstGeom>
          <a:solidFill>
            <a:schemeClr val="tx1"/>
          </a:solidFill>
        </p:spPr>
        <p:txBody>
          <a:bodyPr wrap="square">
            <a:spAutoFit/>
          </a:bodyPr>
          <a:lstStyle/>
          <a:p>
            <a:r>
              <a:rPr kumimoji="0" lang="en-US" sz="2400" b="0" i="0" u="none" strike="noStrike" kern="1200" cap="none" spc="0" normalizeH="0" baseline="0" noProof="0">
                <a:ln>
                  <a:noFill/>
                </a:ln>
                <a:solidFill>
                  <a:schemeClr val="bg1"/>
                </a:solidFill>
                <a:effectLst/>
                <a:uLnTx/>
                <a:uFillTx/>
                <a:latin typeface="Consolas" panose="020B0609020204030204" pitchFamily="49" charset="0"/>
                <a:ea typeface="+mn-ea"/>
                <a:cs typeface="+mn-cs"/>
              </a:rPr>
              <a:t>Everything passed</a:t>
            </a:r>
          </a:p>
        </p:txBody>
      </p:sp>
    </p:spTree>
    <p:extLst>
      <p:ext uri="{BB962C8B-B14F-4D97-AF65-F5344CB8AC3E}">
        <p14:creationId xmlns:p14="http://schemas.microsoft.com/office/powerpoint/2010/main" val="417161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5CE81-2A86-4697-B58C-7E1272D807B2}"/>
              </a:ext>
            </a:extLst>
          </p:cNvPr>
          <p:cNvSpPr>
            <a:spLocks noGrp="1"/>
          </p:cNvSpPr>
          <p:nvPr>
            <p:ph type="title"/>
          </p:nvPr>
        </p:nvSpPr>
        <p:spPr/>
        <p:txBody>
          <a:bodyPr/>
          <a:lstStyle/>
          <a:p>
            <a:r>
              <a:rPr lang="en-US"/>
              <a:t>More on Object-Oriented Programming</a:t>
            </a:r>
          </a:p>
        </p:txBody>
      </p:sp>
      <p:pic>
        <p:nvPicPr>
          <p:cNvPr id="6" name="Picture 2" descr="Supercharge Your Classes With Python super()">
            <a:extLst>
              <a:ext uri="{FF2B5EF4-FFF2-40B4-BE49-F238E27FC236}">
                <a16:creationId xmlns:a16="http://schemas.microsoft.com/office/drawing/2014/main" id="{4E857991-7974-4ADB-B38C-E72BF0B1F8E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OP in Python 3">
            <a:extLst>
              <a:ext uri="{FF2B5EF4-FFF2-40B4-BE49-F238E27FC236}">
                <a16:creationId xmlns:a16="http://schemas.microsoft.com/office/drawing/2014/main" id="{699AFB1F-F41D-46C2-ABD7-0448E967670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21A14F6-9BD8-4F9C-B44F-76D5BE733A2B}"/>
              </a:ext>
            </a:extLst>
          </p:cNvPr>
          <p:cNvSpPr txBox="1"/>
          <p:nvPr/>
        </p:nvSpPr>
        <p:spPr>
          <a:xfrm>
            <a:off x="609600" y="5381625"/>
            <a:ext cx="6096000" cy="646331"/>
          </a:xfrm>
          <a:prstGeom prst="rect">
            <a:avLst/>
          </a:prstGeom>
          <a:noFill/>
        </p:spPr>
        <p:txBody>
          <a:bodyPr wrap="square">
            <a:spAutoFit/>
          </a:bodyPr>
          <a:lstStyle/>
          <a:p>
            <a:r>
              <a:rPr lang="en-US">
                <a:hlinkClick r:id="rId4"/>
              </a:rPr>
              <a:t>https://realpython.com/python3-object-oriented-programming/</a:t>
            </a:r>
            <a:r>
              <a:rPr lang="en-US"/>
              <a:t> </a:t>
            </a:r>
          </a:p>
        </p:txBody>
      </p:sp>
      <p:sp>
        <p:nvSpPr>
          <p:cNvPr id="10" name="TextBox 9">
            <a:extLst>
              <a:ext uri="{FF2B5EF4-FFF2-40B4-BE49-F238E27FC236}">
                <a16:creationId xmlns:a16="http://schemas.microsoft.com/office/drawing/2014/main" id="{1E06AEC2-1DB1-42C0-A7EF-EE055AE7CEFA}"/>
              </a:ext>
            </a:extLst>
          </p:cNvPr>
          <p:cNvSpPr txBox="1"/>
          <p:nvPr/>
        </p:nvSpPr>
        <p:spPr>
          <a:xfrm>
            <a:off x="6197600" y="5381625"/>
            <a:ext cx="5181600" cy="369332"/>
          </a:xfrm>
          <a:prstGeom prst="rect">
            <a:avLst/>
          </a:prstGeom>
          <a:noFill/>
        </p:spPr>
        <p:txBody>
          <a:bodyPr wrap="square">
            <a:spAutoFit/>
          </a:bodyPr>
          <a:lstStyle/>
          <a:p>
            <a:pPr algn="ctr"/>
            <a:r>
              <a:rPr lang="en-US">
                <a:hlinkClick r:id="rId5"/>
              </a:rPr>
              <a:t>https://realpython.com/python-super/</a:t>
            </a:r>
            <a:r>
              <a:rPr lang="en-US"/>
              <a:t> </a:t>
            </a:r>
          </a:p>
        </p:txBody>
      </p:sp>
    </p:spTree>
    <p:extLst>
      <p:ext uri="{BB962C8B-B14F-4D97-AF65-F5344CB8AC3E}">
        <p14:creationId xmlns:p14="http://schemas.microsoft.com/office/powerpoint/2010/main" val="802565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B6F5-DD0E-4C0E-9F2B-439983E0B365}"/>
              </a:ext>
            </a:extLst>
          </p:cNvPr>
          <p:cNvSpPr>
            <a:spLocks noGrp="1"/>
          </p:cNvSpPr>
          <p:nvPr>
            <p:ph type="title"/>
          </p:nvPr>
        </p:nvSpPr>
        <p:spPr/>
        <p:txBody>
          <a:bodyPr/>
          <a:lstStyle/>
          <a:p>
            <a:r>
              <a:rPr lang="en-US"/>
              <a:t>More on text processing</a:t>
            </a:r>
          </a:p>
        </p:txBody>
      </p:sp>
      <p:pic>
        <p:nvPicPr>
          <p:cNvPr id="5122" name="Picture 2" descr="A Roadmap to XML Parsers in Python">
            <a:extLst>
              <a:ext uri="{FF2B5EF4-FFF2-40B4-BE49-F238E27FC236}">
                <a16:creationId xmlns:a16="http://schemas.microsoft.com/office/drawing/2014/main" id="{CEB4E614-B994-43D0-86DF-3A2C9A51733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09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15FE37-F242-4828-B13E-7ABFE592DD34}"/>
              </a:ext>
            </a:extLst>
          </p:cNvPr>
          <p:cNvSpPr txBox="1"/>
          <p:nvPr/>
        </p:nvSpPr>
        <p:spPr>
          <a:xfrm>
            <a:off x="609600" y="5534025"/>
            <a:ext cx="5181600" cy="369332"/>
          </a:xfrm>
          <a:prstGeom prst="rect">
            <a:avLst/>
          </a:prstGeom>
          <a:noFill/>
        </p:spPr>
        <p:txBody>
          <a:bodyPr wrap="square">
            <a:spAutoFit/>
          </a:bodyPr>
          <a:lstStyle/>
          <a:p>
            <a:pPr algn="ctr"/>
            <a:r>
              <a:rPr lang="en-US">
                <a:hlinkClick r:id="rId4"/>
              </a:rPr>
              <a:t>https://realpython.com/python-xml-parser/</a:t>
            </a:r>
            <a:r>
              <a:rPr lang="en-US"/>
              <a:t> </a:t>
            </a:r>
          </a:p>
        </p:txBody>
      </p:sp>
      <p:pic>
        <p:nvPicPr>
          <p:cNvPr id="5124" name="Picture 4" descr="Beautiful Soup: Build a Web Scraper With Python">
            <a:extLst>
              <a:ext uri="{FF2B5EF4-FFF2-40B4-BE49-F238E27FC236}">
                <a16:creationId xmlns:a16="http://schemas.microsoft.com/office/drawing/2014/main" id="{AEA783D6-80B1-4EF6-B771-A75E1290F201}"/>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197600" y="2466975"/>
            <a:ext cx="5181600" cy="2914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B7CED2-6C40-4B6E-9167-C761222B26C6}"/>
              </a:ext>
            </a:extLst>
          </p:cNvPr>
          <p:cNvSpPr txBox="1"/>
          <p:nvPr/>
        </p:nvSpPr>
        <p:spPr>
          <a:xfrm>
            <a:off x="5741099" y="5534025"/>
            <a:ext cx="6094602" cy="369332"/>
          </a:xfrm>
          <a:prstGeom prst="rect">
            <a:avLst/>
          </a:prstGeom>
          <a:noFill/>
        </p:spPr>
        <p:txBody>
          <a:bodyPr wrap="square">
            <a:spAutoFit/>
          </a:bodyPr>
          <a:lstStyle/>
          <a:p>
            <a:pPr algn="ctr"/>
            <a:r>
              <a:rPr lang="en-US">
                <a:hlinkClick r:id="rId6"/>
              </a:rPr>
              <a:t>https://realpython.com/beautiful-soup-web-scraper-python/</a:t>
            </a:r>
            <a:r>
              <a:rPr lang="en-US"/>
              <a:t> </a:t>
            </a:r>
          </a:p>
        </p:txBody>
      </p:sp>
    </p:spTree>
    <p:extLst>
      <p:ext uri="{BB962C8B-B14F-4D97-AF65-F5344CB8AC3E}">
        <p14:creationId xmlns:p14="http://schemas.microsoft.com/office/powerpoint/2010/main" val="2719533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C419E0-82F7-FD02-8751-15012B5AEBC8}"/>
              </a:ext>
            </a:extLst>
          </p:cNvPr>
          <p:cNvSpPr>
            <a:spLocks noGrp="1"/>
          </p:cNvSpPr>
          <p:nvPr>
            <p:ph type="title"/>
          </p:nvPr>
        </p:nvSpPr>
        <p:spPr/>
        <p:txBody>
          <a:bodyPr/>
          <a:lstStyle/>
          <a:p>
            <a:r>
              <a:rPr lang="en-US"/>
              <a:t>More resources</a:t>
            </a:r>
            <a:br>
              <a:rPr lang="en-US"/>
            </a:br>
            <a:r>
              <a:rPr lang="en-US">
                <a:solidFill>
                  <a:schemeClr val="accent4"/>
                </a:solidFill>
              </a:rPr>
              <a:t>Books</a:t>
            </a:r>
          </a:p>
        </p:txBody>
      </p:sp>
      <p:sp>
        <p:nvSpPr>
          <p:cNvPr id="7" name="ZoneTexte 6">
            <a:extLst>
              <a:ext uri="{FF2B5EF4-FFF2-40B4-BE49-F238E27FC236}">
                <a16:creationId xmlns:a16="http://schemas.microsoft.com/office/drawing/2014/main" id="{812A7EA0-E9AF-1467-F7A1-E5DC330F7988}"/>
              </a:ext>
            </a:extLst>
          </p:cNvPr>
          <p:cNvSpPr txBox="1"/>
          <p:nvPr/>
        </p:nvSpPr>
        <p:spPr>
          <a:xfrm>
            <a:off x="1117600" y="5570469"/>
            <a:ext cx="4134131" cy="369332"/>
          </a:xfrm>
          <a:prstGeom prst="rect">
            <a:avLst/>
          </a:prstGeom>
          <a:noFill/>
        </p:spPr>
        <p:txBody>
          <a:bodyPr wrap="square">
            <a:spAutoFit/>
          </a:bodyPr>
          <a:lstStyle/>
          <a:p>
            <a:r>
              <a:rPr lang="en-US">
                <a:hlinkClick r:id="rId3"/>
              </a:rPr>
              <a:t>https://automatetheboringstuff.com/</a:t>
            </a:r>
            <a:r>
              <a:rPr lang="en-US"/>
              <a:t> </a:t>
            </a:r>
          </a:p>
        </p:txBody>
      </p:sp>
      <p:pic>
        <p:nvPicPr>
          <p:cNvPr id="10" name="Picture 4" descr="Automate the Boring Stuff with Python">
            <a:extLst>
              <a:ext uri="{FF2B5EF4-FFF2-40B4-BE49-F238E27FC236}">
                <a16:creationId xmlns:a16="http://schemas.microsoft.com/office/drawing/2014/main" id="{548D314C-0080-76B6-0C7A-E2FC612B3B2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2009775" y="2352675"/>
            <a:ext cx="238125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ython Crash Course, 2nd Edition">
            <a:extLst>
              <a:ext uri="{FF2B5EF4-FFF2-40B4-BE49-F238E27FC236}">
                <a16:creationId xmlns:a16="http://schemas.microsoft.com/office/drawing/2014/main" id="{4E728879-1766-AC10-826F-9311AB9FF4CF}"/>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597775" y="2352675"/>
            <a:ext cx="23812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214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E9841-12CB-41A7-9521-1280ADEEE2E9}"/>
              </a:ext>
            </a:extLst>
          </p:cNvPr>
          <p:cNvSpPr>
            <a:spLocks noGrp="1"/>
          </p:cNvSpPr>
          <p:nvPr>
            <p:ph type="title"/>
          </p:nvPr>
        </p:nvSpPr>
        <p:spPr/>
        <p:txBody>
          <a:bodyPr/>
          <a:lstStyle/>
          <a:p>
            <a:r>
              <a:rPr lang="en-US" dirty="0"/>
              <a:t>Exercises</a:t>
            </a:r>
          </a:p>
        </p:txBody>
      </p:sp>
      <p:sp>
        <p:nvSpPr>
          <p:cNvPr id="3" name="Espace réservé du texte 2">
            <a:extLst>
              <a:ext uri="{FF2B5EF4-FFF2-40B4-BE49-F238E27FC236}">
                <a16:creationId xmlns:a16="http://schemas.microsoft.com/office/drawing/2014/main" id="{377FAA63-4A0F-4454-B587-C744A639D3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2521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D2C94-F6C4-488B-A926-E43BBDAAB562}"/>
              </a:ext>
            </a:extLst>
          </p:cNvPr>
          <p:cNvSpPr>
            <a:spLocks noGrp="1"/>
          </p:cNvSpPr>
          <p:nvPr>
            <p:ph type="title"/>
          </p:nvPr>
        </p:nvSpPr>
        <p:spPr/>
        <p:txBody>
          <a:bodyPr>
            <a:normAutofit/>
          </a:bodyPr>
          <a:lstStyle/>
          <a:p>
            <a:r>
              <a:rPr lang="en-US" dirty="0"/>
              <a:t>Weather.py</a:t>
            </a:r>
            <a:br>
              <a:rPr lang="en-US" dirty="0"/>
            </a:br>
            <a:r>
              <a:rPr lang="en-US" dirty="0">
                <a:solidFill>
                  <a:schemeClr val="accent4"/>
                </a:solidFill>
              </a:rPr>
              <a:t>build a scientific app with Python</a:t>
            </a:r>
          </a:p>
        </p:txBody>
      </p:sp>
      <p:sp>
        <p:nvSpPr>
          <p:cNvPr id="3" name="Content Placeholder 2">
            <a:extLst>
              <a:ext uri="{FF2B5EF4-FFF2-40B4-BE49-F238E27FC236}">
                <a16:creationId xmlns:a16="http://schemas.microsoft.com/office/drawing/2014/main" id="{0A92B1E2-FAF0-46C4-B9B6-E8E6AF68FD65}"/>
              </a:ext>
            </a:extLst>
          </p:cNvPr>
          <p:cNvSpPr>
            <a:spLocks noGrp="1"/>
          </p:cNvSpPr>
          <p:nvPr>
            <p:ph idx="1"/>
          </p:nvPr>
        </p:nvSpPr>
        <p:spPr/>
        <p:txBody>
          <a:bodyPr/>
          <a:lstStyle/>
          <a:p>
            <a:pPr marL="457200" indent="-457200">
              <a:buFont typeface="+mj-lt"/>
              <a:buAutoNum type="arabicPeriod"/>
            </a:pPr>
            <a:r>
              <a:rPr lang="en-US"/>
              <a:t>Access Data (read file, request web service)</a:t>
            </a:r>
          </a:p>
          <a:p>
            <a:pPr marL="457200" indent="-457200">
              <a:buFont typeface="+mj-lt"/>
              <a:buAutoNum type="arabicPeriod"/>
            </a:pPr>
            <a:r>
              <a:rPr lang="en-US"/>
              <a:t>Develop Algo</a:t>
            </a:r>
          </a:p>
          <a:p>
            <a:pPr marL="457200" indent="-457200">
              <a:buFont typeface="+mj-lt"/>
              <a:buAutoNum type="arabicPeriod"/>
            </a:pPr>
            <a:r>
              <a:rPr lang="en-US"/>
              <a:t>Deploy App</a:t>
            </a:r>
          </a:p>
        </p:txBody>
      </p:sp>
      <p:pic>
        <p:nvPicPr>
          <p:cNvPr id="4" name="Picture 3">
            <a:extLst>
              <a:ext uri="{FF2B5EF4-FFF2-40B4-BE49-F238E27FC236}">
                <a16:creationId xmlns:a16="http://schemas.microsoft.com/office/drawing/2014/main" id="{6ECEC763-AFF0-4B8E-B9C0-A0BE9E6B4829}"/>
              </a:ext>
            </a:extLst>
          </p:cNvPr>
          <p:cNvPicPr>
            <a:picLocks noChangeAspect="1"/>
          </p:cNvPicPr>
          <p:nvPr/>
        </p:nvPicPr>
        <p:blipFill>
          <a:blip r:embed="rId3"/>
          <a:stretch>
            <a:fillRect/>
          </a:stretch>
        </p:blipFill>
        <p:spPr>
          <a:xfrm>
            <a:off x="916957" y="3364264"/>
            <a:ext cx="2408088" cy="3415853"/>
          </a:xfrm>
          <a:prstGeom prst="rect">
            <a:avLst/>
          </a:prstGeom>
        </p:spPr>
      </p:pic>
      <p:sp>
        <p:nvSpPr>
          <p:cNvPr id="5" name="Rectangle 4">
            <a:extLst>
              <a:ext uri="{FF2B5EF4-FFF2-40B4-BE49-F238E27FC236}">
                <a16:creationId xmlns:a16="http://schemas.microsoft.com/office/drawing/2014/main" id="{776248F9-EF67-4FDD-BD9D-32AF74BCBE7C}"/>
              </a:ext>
            </a:extLst>
          </p:cNvPr>
          <p:cNvSpPr/>
          <p:nvPr/>
        </p:nvSpPr>
        <p:spPr>
          <a:xfrm>
            <a:off x="3835040" y="3186268"/>
            <a:ext cx="3120008" cy="646331"/>
          </a:xfrm>
          <a:prstGeom prst="rect">
            <a:avLst/>
          </a:prstGeom>
        </p:spPr>
        <p:txBody>
          <a:bodyPr wrap="square">
            <a:spAutoFit/>
          </a:bodyPr>
          <a:lstStyle/>
          <a:p>
            <a:r>
              <a:rPr lang="en-US">
                <a:hlinkClick r:id="rId4"/>
              </a:rPr>
              <a:t>Decision Tree Regression with AdaBoost — scikit-learn</a:t>
            </a:r>
            <a:endParaRPr lang="en-US"/>
          </a:p>
        </p:txBody>
      </p:sp>
      <p:sp>
        <p:nvSpPr>
          <p:cNvPr id="7" name="Rectangle 6">
            <a:extLst>
              <a:ext uri="{FF2B5EF4-FFF2-40B4-BE49-F238E27FC236}">
                <a16:creationId xmlns:a16="http://schemas.microsoft.com/office/drawing/2014/main" id="{06D02409-BD6D-40F4-A0EF-FBF2B5869EC6}"/>
              </a:ext>
            </a:extLst>
          </p:cNvPr>
          <p:cNvSpPr/>
          <p:nvPr/>
        </p:nvSpPr>
        <p:spPr>
          <a:xfrm>
            <a:off x="7975210" y="3144118"/>
            <a:ext cx="3120008" cy="646331"/>
          </a:xfrm>
          <a:prstGeom prst="rect">
            <a:avLst/>
          </a:prstGeom>
        </p:spPr>
        <p:txBody>
          <a:bodyPr wrap="square">
            <a:spAutoFit/>
          </a:bodyPr>
          <a:lstStyle/>
          <a:p>
            <a:r>
              <a:rPr lang="en-US" err="1">
                <a:hlinkClick r:id="rId5"/>
              </a:rPr>
              <a:t>Streamlit</a:t>
            </a:r>
            <a:r>
              <a:rPr lang="en-US">
                <a:hlinkClick r:id="rId5"/>
              </a:rPr>
              <a:t> — </a:t>
            </a:r>
            <a:br>
              <a:rPr lang="en-US">
                <a:hlinkClick r:id="rId5"/>
              </a:rPr>
            </a:br>
            <a:r>
              <a:rPr lang="en-US">
                <a:hlinkClick r:id="rId5"/>
              </a:rPr>
              <a:t>Python-based data apps</a:t>
            </a:r>
            <a:endParaRPr lang="en-US"/>
          </a:p>
        </p:txBody>
      </p:sp>
      <p:pic>
        <p:nvPicPr>
          <p:cNvPr id="11" name="Picture 10" descr="Chart, line chart&#10;&#10;Description automatically generated">
            <a:extLst>
              <a:ext uri="{FF2B5EF4-FFF2-40B4-BE49-F238E27FC236}">
                <a16:creationId xmlns:a16="http://schemas.microsoft.com/office/drawing/2014/main" id="{2D6BD93C-EAFF-4DEE-B8EB-118C1ABBC7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5602" y="3918174"/>
            <a:ext cx="3612137" cy="2581425"/>
          </a:xfrm>
          <a:prstGeom prst="rect">
            <a:avLst/>
          </a:prstGeom>
        </p:spPr>
      </p:pic>
      <p:pic>
        <p:nvPicPr>
          <p:cNvPr id="16" name="Picture 15">
            <a:extLst>
              <a:ext uri="{FF2B5EF4-FFF2-40B4-BE49-F238E27FC236}">
                <a16:creationId xmlns:a16="http://schemas.microsoft.com/office/drawing/2014/main" id="{68611E9B-1669-4825-8843-530A14ED36B9}"/>
              </a:ext>
            </a:extLst>
          </p:cNvPr>
          <p:cNvPicPr>
            <a:picLocks noChangeAspect="1"/>
          </p:cNvPicPr>
          <p:nvPr/>
        </p:nvPicPr>
        <p:blipFill>
          <a:blip r:embed="rId7"/>
          <a:stretch>
            <a:fillRect/>
          </a:stretch>
        </p:blipFill>
        <p:spPr>
          <a:xfrm>
            <a:off x="7795384" y="4029693"/>
            <a:ext cx="3479659" cy="2236454"/>
          </a:xfrm>
          <a:prstGeom prst="rect">
            <a:avLst/>
          </a:prstGeom>
        </p:spPr>
      </p:pic>
    </p:spTree>
    <p:extLst>
      <p:ext uri="{BB962C8B-B14F-4D97-AF65-F5344CB8AC3E}">
        <p14:creationId xmlns:p14="http://schemas.microsoft.com/office/powerpoint/2010/main" val="2043837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52BCA40-2E65-4EF6-B0AB-C558B93FA292}"/>
              </a:ext>
            </a:extLst>
          </p:cNvPr>
          <p:cNvSpPr>
            <a:spLocks noGrp="1"/>
          </p:cNvSpPr>
          <p:nvPr>
            <p:ph type="title"/>
          </p:nvPr>
        </p:nvSpPr>
        <p:spPr>
          <a:xfrm>
            <a:off x="6412091" y="501651"/>
            <a:ext cx="4395340" cy="1716255"/>
          </a:xfrm>
        </p:spPr>
        <p:txBody>
          <a:bodyPr anchor="b">
            <a:normAutofit/>
          </a:bodyPr>
          <a:lstStyle/>
          <a:p>
            <a:r>
              <a:rPr lang="en-US" sz="5400"/>
              <a:t>Immo.py</a:t>
            </a:r>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185FD716-664B-7A87-0464-F23FB5648B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9143" y="1906566"/>
            <a:ext cx="5221625" cy="3044868"/>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80D37151-939B-4EEF-857F-B5FE8966D0C3}"/>
              </a:ext>
            </a:extLst>
          </p:cNvPr>
          <p:cNvSpPr>
            <a:spLocks noGrp="1"/>
          </p:cNvSpPr>
          <p:nvPr>
            <p:ph idx="1"/>
          </p:nvPr>
        </p:nvSpPr>
        <p:spPr>
          <a:xfrm>
            <a:off x="6392583" y="2645922"/>
            <a:ext cx="4434721" cy="3710427"/>
          </a:xfrm>
        </p:spPr>
        <p:txBody>
          <a:bodyPr anchor="t">
            <a:normAutofit/>
          </a:bodyPr>
          <a:lstStyle/>
          <a:p>
            <a:r>
              <a:rPr lang="en-US" sz="1800"/>
              <a:t>Call a function </a:t>
            </a:r>
            <a:r>
              <a:rPr lang="en-US" sz="1800">
                <a:latin typeface="Consolas" panose="020B0609020204030204" pitchFamily="49" charset="0"/>
              </a:rPr>
              <a:t>price</a:t>
            </a:r>
            <a:r>
              <a:rPr lang="en-US" sz="1800"/>
              <a:t>, that will return the price of real estate in Paris as a </a:t>
            </a:r>
            <a:r>
              <a:rPr lang="en-US" sz="1800">
                <a:latin typeface="Consolas" panose="020B0609020204030204" pitchFamily="49" charset="0"/>
              </a:rPr>
              <a:t>dictionary</a:t>
            </a:r>
          </a:p>
          <a:p>
            <a:r>
              <a:rPr lang="en-US" sz="1800"/>
              <a:t>Get a list of location (lat,lon) and price</a:t>
            </a:r>
          </a:p>
          <a:p>
            <a:r>
              <a:rPr lang="en-US" sz="1800"/>
              <a:t>Select only the estate under 500k€</a:t>
            </a:r>
          </a:p>
          <a:p>
            <a:r>
              <a:rPr lang="en-US" sz="1800"/>
              <a:t>Write a file containing this data</a:t>
            </a:r>
          </a:p>
          <a:p>
            <a:r>
              <a:rPr lang="en-US" sz="1800"/>
              <a:t>(Bonus: plot the data on a map)</a:t>
            </a:r>
          </a:p>
          <a:p>
            <a:endParaRPr lang="en-US" sz="1800"/>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978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97B467-781A-4887-B607-122EC07B0F94}"/>
              </a:ext>
            </a:extLst>
          </p:cNvPr>
          <p:cNvSpPr>
            <a:spLocks noGrp="1"/>
          </p:cNvSpPr>
          <p:nvPr>
            <p:ph type="title"/>
          </p:nvPr>
        </p:nvSpPr>
        <p:spPr/>
        <p:txBody>
          <a:bodyPr/>
          <a:lstStyle/>
          <a:p>
            <a:r>
              <a:rPr lang="en-US" dirty="0"/>
              <a:t>Immo.py</a:t>
            </a:r>
          </a:p>
        </p:txBody>
      </p:sp>
      <p:pic>
        <p:nvPicPr>
          <p:cNvPr id="5" name="Espace réservé du contenu 4">
            <a:extLst>
              <a:ext uri="{FF2B5EF4-FFF2-40B4-BE49-F238E27FC236}">
                <a16:creationId xmlns:a16="http://schemas.microsoft.com/office/drawing/2014/main" id="{F8C652BE-51B6-4DD3-9511-936221D32AE6}"/>
              </a:ext>
            </a:extLst>
          </p:cNvPr>
          <p:cNvPicPr>
            <a:picLocks noGrp="1" noChangeAspect="1"/>
          </p:cNvPicPr>
          <p:nvPr>
            <p:ph idx="1"/>
          </p:nvPr>
        </p:nvPicPr>
        <p:blipFill>
          <a:blip r:embed="rId2"/>
          <a:stretch>
            <a:fillRect/>
          </a:stretch>
        </p:blipFill>
        <p:spPr>
          <a:xfrm>
            <a:off x="838200" y="1769478"/>
            <a:ext cx="8780518" cy="4351338"/>
          </a:xfrm>
        </p:spPr>
      </p:pic>
      <p:sp>
        <p:nvSpPr>
          <p:cNvPr id="7" name="ZoneTexte 6">
            <a:extLst>
              <a:ext uri="{FF2B5EF4-FFF2-40B4-BE49-F238E27FC236}">
                <a16:creationId xmlns:a16="http://schemas.microsoft.com/office/drawing/2014/main" id="{36980095-B812-4D20-BE1F-19A726C39C20}"/>
              </a:ext>
            </a:extLst>
          </p:cNvPr>
          <p:cNvSpPr txBox="1"/>
          <p:nvPr/>
        </p:nvSpPr>
        <p:spPr>
          <a:xfrm>
            <a:off x="1564105" y="6199606"/>
            <a:ext cx="7501160" cy="369332"/>
          </a:xfrm>
          <a:prstGeom prst="rect">
            <a:avLst/>
          </a:prstGeom>
          <a:noFill/>
        </p:spPr>
        <p:txBody>
          <a:bodyPr wrap="square">
            <a:spAutoFit/>
          </a:bodyPr>
          <a:lstStyle/>
          <a:p>
            <a:r>
              <a:rPr lang="en-US" dirty="0">
                <a:hlinkClick r:id="rId3"/>
              </a:rPr>
              <a:t>https://gist.github.com/slevin48/05c0d4f348f0f10870a0fa721cfcb1b1</a:t>
            </a:r>
            <a:r>
              <a:rPr lang="en-US" dirty="0"/>
              <a:t> </a:t>
            </a:r>
          </a:p>
        </p:txBody>
      </p:sp>
    </p:spTree>
    <p:extLst>
      <p:ext uri="{BB962C8B-B14F-4D97-AF65-F5344CB8AC3E}">
        <p14:creationId xmlns:p14="http://schemas.microsoft.com/office/powerpoint/2010/main" val="3977779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168C07-C842-47BA-94F6-3B44915A2F89}"/>
              </a:ext>
            </a:extLst>
          </p:cNvPr>
          <p:cNvSpPr>
            <a:spLocks noGrp="1"/>
          </p:cNvSpPr>
          <p:nvPr>
            <p:ph type="title"/>
          </p:nvPr>
        </p:nvSpPr>
        <p:spPr/>
        <p:txBody>
          <a:bodyPr/>
          <a:lstStyle/>
          <a:p>
            <a:r>
              <a:rPr lang="en-US" dirty="0"/>
              <a:t>Immo.py</a:t>
            </a:r>
          </a:p>
        </p:txBody>
      </p:sp>
      <p:pic>
        <p:nvPicPr>
          <p:cNvPr id="7" name="Image 6">
            <a:extLst>
              <a:ext uri="{FF2B5EF4-FFF2-40B4-BE49-F238E27FC236}">
                <a16:creationId xmlns:a16="http://schemas.microsoft.com/office/drawing/2014/main" id="{DDB3E1DD-BF11-4E1A-9A59-8B73C7E6B4F5}"/>
              </a:ext>
            </a:extLst>
          </p:cNvPr>
          <p:cNvPicPr>
            <a:picLocks noChangeAspect="1"/>
          </p:cNvPicPr>
          <p:nvPr/>
        </p:nvPicPr>
        <p:blipFill>
          <a:blip r:embed="rId2"/>
          <a:stretch>
            <a:fillRect/>
          </a:stretch>
        </p:blipFill>
        <p:spPr>
          <a:xfrm>
            <a:off x="838200" y="1825625"/>
            <a:ext cx="8573243" cy="1711606"/>
          </a:xfrm>
          <a:prstGeom prst="rect">
            <a:avLst/>
          </a:prstGeom>
        </p:spPr>
      </p:pic>
      <p:pic>
        <p:nvPicPr>
          <p:cNvPr id="9" name="Image 8">
            <a:extLst>
              <a:ext uri="{FF2B5EF4-FFF2-40B4-BE49-F238E27FC236}">
                <a16:creationId xmlns:a16="http://schemas.microsoft.com/office/drawing/2014/main" id="{D18BDF14-5B28-4341-BA32-3B2BB810DAE4}"/>
              </a:ext>
            </a:extLst>
          </p:cNvPr>
          <p:cNvPicPr>
            <a:picLocks noChangeAspect="1"/>
          </p:cNvPicPr>
          <p:nvPr/>
        </p:nvPicPr>
        <p:blipFill>
          <a:blip r:embed="rId3"/>
          <a:stretch>
            <a:fillRect/>
          </a:stretch>
        </p:blipFill>
        <p:spPr>
          <a:xfrm>
            <a:off x="838200" y="3834844"/>
            <a:ext cx="8573243" cy="2044506"/>
          </a:xfrm>
          <a:prstGeom prst="rect">
            <a:avLst/>
          </a:prstGeom>
        </p:spPr>
      </p:pic>
    </p:spTree>
    <p:extLst>
      <p:ext uri="{BB962C8B-B14F-4D97-AF65-F5344CB8AC3E}">
        <p14:creationId xmlns:p14="http://schemas.microsoft.com/office/powerpoint/2010/main" val="2966010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7791-8791-452E-A75A-3578A12C2B70}"/>
              </a:ext>
            </a:extLst>
          </p:cNvPr>
          <p:cNvSpPr>
            <a:spLocks noGrp="1"/>
          </p:cNvSpPr>
          <p:nvPr>
            <p:ph type="title"/>
          </p:nvPr>
        </p:nvSpPr>
        <p:spPr/>
        <p:txBody>
          <a:bodyPr>
            <a:normAutofit/>
          </a:bodyPr>
          <a:lstStyle/>
          <a:p>
            <a:r>
              <a:rPr lang="en-US" dirty="0"/>
              <a:t>What you get</a:t>
            </a:r>
            <a:endParaRPr lang="en-US" dirty="0">
              <a:solidFill>
                <a:schemeClr val="bg1">
                  <a:lumMod val="50000"/>
                </a:schemeClr>
              </a:solidFill>
            </a:endParaRPr>
          </a:p>
        </p:txBody>
      </p:sp>
      <p:pic>
        <p:nvPicPr>
          <p:cNvPr id="9" name="Content Placeholder 8">
            <a:extLst>
              <a:ext uri="{FF2B5EF4-FFF2-40B4-BE49-F238E27FC236}">
                <a16:creationId xmlns:a16="http://schemas.microsoft.com/office/drawing/2014/main" id="{B8B78063-E051-4528-9657-434FF43AFDA2}"/>
              </a:ext>
            </a:extLst>
          </p:cNvPr>
          <p:cNvPicPr>
            <a:picLocks noGrp="1" noChangeAspect="1"/>
          </p:cNvPicPr>
          <p:nvPr>
            <p:ph idx="1"/>
          </p:nvPr>
        </p:nvPicPr>
        <p:blipFill>
          <a:blip r:embed="rId2"/>
          <a:stretch>
            <a:fillRect/>
          </a:stretch>
        </p:blipFill>
        <p:spPr>
          <a:xfrm>
            <a:off x="2258233" y="1600200"/>
            <a:ext cx="7472333" cy="4648200"/>
          </a:xfrm>
        </p:spPr>
      </p:pic>
    </p:spTree>
    <p:extLst>
      <p:ext uri="{BB962C8B-B14F-4D97-AF65-F5344CB8AC3E}">
        <p14:creationId xmlns:p14="http://schemas.microsoft.com/office/powerpoint/2010/main" val="2757059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31E538-89DD-4666-BC9D-002A6ECE1E86}"/>
              </a:ext>
            </a:extLst>
          </p:cNvPr>
          <p:cNvSpPr>
            <a:spLocks noGrp="1"/>
          </p:cNvSpPr>
          <p:nvPr>
            <p:ph type="title"/>
          </p:nvPr>
        </p:nvSpPr>
        <p:spPr/>
        <p:txBody>
          <a:bodyPr/>
          <a:lstStyle/>
          <a:p>
            <a:r>
              <a:rPr lang="en-US" dirty="0"/>
              <a:t>Immo.py</a:t>
            </a:r>
          </a:p>
        </p:txBody>
      </p:sp>
      <p:pic>
        <p:nvPicPr>
          <p:cNvPr id="6" name="Image 5">
            <a:extLst>
              <a:ext uri="{FF2B5EF4-FFF2-40B4-BE49-F238E27FC236}">
                <a16:creationId xmlns:a16="http://schemas.microsoft.com/office/drawing/2014/main" id="{53E8F8E0-8A0C-4816-90CE-2F746AB08CDB}"/>
              </a:ext>
            </a:extLst>
          </p:cNvPr>
          <p:cNvPicPr>
            <a:picLocks noChangeAspect="1"/>
          </p:cNvPicPr>
          <p:nvPr/>
        </p:nvPicPr>
        <p:blipFill>
          <a:blip r:embed="rId2"/>
          <a:stretch>
            <a:fillRect/>
          </a:stretch>
        </p:blipFill>
        <p:spPr>
          <a:xfrm>
            <a:off x="838200" y="1825625"/>
            <a:ext cx="8573243" cy="2377646"/>
          </a:xfrm>
          <a:prstGeom prst="rect">
            <a:avLst/>
          </a:prstGeom>
        </p:spPr>
      </p:pic>
      <p:pic>
        <p:nvPicPr>
          <p:cNvPr id="8" name="Image 7">
            <a:extLst>
              <a:ext uri="{FF2B5EF4-FFF2-40B4-BE49-F238E27FC236}">
                <a16:creationId xmlns:a16="http://schemas.microsoft.com/office/drawing/2014/main" id="{DCD881C9-7760-4C93-A9C2-9BF58CDB6B1C}"/>
              </a:ext>
            </a:extLst>
          </p:cNvPr>
          <p:cNvPicPr>
            <a:picLocks noChangeAspect="1"/>
          </p:cNvPicPr>
          <p:nvPr/>
        </p:nvPicPr>
        <p:blipFill>
          <a:blip r:embed="rId3"/>
          <a:stretch>
            <a:fillRect/>
          </a:stretch>
        </p:blipFill>
        <p:spPr>
          <a:xfrm>
            <a:off x="838200" y="4001294"/>
            <a:ext cx="8573243" cy="2251713"/>
          </a:xfrm>
          <a:prstGeom prst="rect">
            <a:avLst/>
          </a:prstGeom>
        </p:spPr>
      </p:pic>
    </p:spTree>
    <p:extLst>
      <p:ext uri="{BB962C8B-B14F-4D97-AF65-F5344CB8AC3E}">
        <p14:creationId xmlns:p14="http://schemas.microsoft.com/office/powerpoint/2010/main" val="1961295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60C6DD-758B-4DB0-9D8E-09658D232F2D}"/>
              </a:ext>
            </a:extLst>
          </p:cNvPr>
          <p:cNvSpPr>
            <a:spLocks noGrp="1"/>
          </p:cNvSpPr>
          <p:nvPr>
            <p:ph type="title"/>
          </p:nvPr>
        </p:nvSpPr>
        <p:spPr/>
        <p:txBody>
          <a:bodyPr/>
          <a:lstStyle/>
          <a:p>
            <a:r>
              <a:rPr lang="en-US"/>
              <a:t>Music.py</a:t>
            </a:r>
            <a:endParaRPr lang="en-US" dirty="0"/>
          </a:p>
        </p:txBody>
      </p:sp>
      <p:sp>
        <p:nvSpPr>
          <p:cNvPr id="3" name="Espace réservé du contenu 2">
            <a:extLst>
              <a:ext uri="{FF2B5EF4-FFF2-40B4-BE49-F238E27FC236}">
                <a16:creationId xmlns:a16="http://schemas.microsoft.com/office/drawing/2014/main" id="{03C387FE-D2DB-4D79-9EBE-54B3B802CAA5}"/>
              </a:ext>
            </a:extLst>
          </p:cNvPr>
          <p:cNvSpPr>
            <a:spLocks noGrp="1"/>
          </p:cNvSpPr>
          <p:nvPr>
            <p:ph idx="1"/>
          </p:nvPr>
        </p:nvSpPr>
        <p:spPr/>
        <p:txBody>
          <a:bodyPr/>
          <a:lstStyle/>
          <a:p>
            <a:r>
              <a:rPr lang="en-US" dirty="0"/>
              <a:t>Parse Streaming History</a:t>
            </a:r>
          </a:p>
          <a:p>
            <a:pPr lvl="1"/>
            <a:r>
              <a:rPr lang="en-US" dirty="0"/>
              <a:t>Create a </a:t>
            </a:r>
            <a:r>
              <a:rPr lang="en-US" dirty="0">
                <a:latin typeface="Consolas" panose="020B0609020204030204" pitchFamily="49" charset="0"/>
              </a:rPr>
              <a:t>dictionary</a:t>
            </a:r>
          </a:p>
          <a:p>
            <a:pPr lvl="2"/>
            <a:r>
              <a:rPr lang="en-US" dirty="0">
                <a:latin typeface="Consolas" panose="020B0609020204030204" pitchFamily="49" charset="0"/>
              </a:rPr>
              <a:t>id</a:t>
            </a:r>
          </a:p>
          <a:p>
            <a:pPr lvl="2"/>
            <a:r>
              <a:rPr lang="en-US" dirty="0"/>
              <a:t>artist name</a:t>
            </a:r>
          </a:p>
          <a:p>
            <a:pPr lvl="2"/>
            <a:r>
              <a:rPr lang="en-US" dirty="0"/>
              <a:t>track name</a:t>
            </a:r>
          </a:p>
          <a:p>
            <a:r>
              <a:rPr lang="en-US" dirty="0"/>
              <a:t>Music Taste Analysis</a:t>
            </a:r>
          </a:p>
          <a:p>
            <a:pPr lvl="1"/>
            <a:r>
              <a:rPr lang="en-US" dirty="0"/>
              <a:t>Get music features</a:t>
            </a:r>
          </a:p>
          <a:p>
            <a:pPr lvl="1"/>
            <a:r>
              <a:rPr lang="en-US" dirty="0"/>
              <a:t>Plot features</a:t>
            </a:r>
          </a:p>
          <a:p>
            <a:r>
              <a:rPr lang="en-US" dirty="0"/>
              <a:t>Get recommendation</a:t>
            </a:r>
          </a:p>
        </p:txBody>
      </p:sp>
      <p:pic>
        <p:nvPicPr>
          <p:cNvPr id="17" name="Image 16" descr="Une image contenant décoré, très coloré, plusieurs, foule&#10;&#10;Description générée automatiquement">
            <a:extLst>
              <a:ext uri="{FF2B5EF4-FFF2-40B4-BE49-F238E27FC236}">
                <a16:creationId xmlns:a16="http://schemas.microsoft.com/office/drawing/2014/main" id="{BCA8645A-5118-487E-B8DF-E8090D3CCD1A}"/>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6096000" y="557905"/>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Tree>
    <p:extLst>
      <p:ext uri="{BB962C8B-B14F-4D97-AF65-F5344CB8AC3E}">
        <p14:creationId xmlns:p14="http://schemas.microsoft.com/office/powerpoint/2010/main" val="1925100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C29116-944A-467F-BE52-23557CF6A4B0}"/>
              </a:ext>
            </a:extLst>
          </p:cNvPr>
          <p:cNvSpPr>
            <a:spLocks noGrp="1"/>
          </p:cNvSpPr>
          <p:nvPr>
            <p:ph type="title"/>
          </p:nvPr>
        </p:nvSpPr>
        <p:spPr/>
        <p:txBody>
          <a:bodyPr/>
          <a:lstStyle/>
          <a:p>
            <a:r>
              <a:rPr lang="en-US" dirty="0"/>
              <a:t>Music for loop</a:t>
            </a:r>
          </a:p>
        </p:txBody>
      </p:sp>
      <p:sp>
        <p:nvSpPr>
          <p:cNvPr id="3" name="Espace réservé du contenu 2">
            <a:extLst>
              <a:ext uri="{FF2B5EF4-FFF2-40B4-BE49-F238E27FC236}">
                <a16:creationId xmlns:a16="http://schemas.microsoft.com/office/drawing/2014/main" id="{E28E0A13-99B6-490D-816E-7D3E65A19094}"/>
              </a:ext>
            </a:extLst>
          </p:cNvPr>
          <p:cNvSpPr>
            <a:spLocks noGrp="1"/>
          </p:cNvSpPr>
          <p:nvPr>
            <p:ph idx="1"/>
          </p:nvPr>
        </p:nvSpPr>
        <p:spPr/>
        <p:txBody>
          <a:bodyPr/>
          <a:lstStyle/>
          <a:p>
            <a:pPr marL="0" indent="0">
              <a:buNone/>
            </a:pPr>
            <a:r>
              <a:rPr lang="en-US" b="0" dirty="0">
                <a:solidFill>
                  <a:srgbClr val="0000FF"/>
                </a:solidFill>
                <a:effectLst/>
                <a:latin typeface="Consolas" panose="020B0609020204030204" pitchFamily="49" charset="0"/>
              </a:rPr>
              <a:t>with</a:t>
            </a:r>
            <a:r>
              <a:rPr lang="en-US" b="0" dirty="0">
                <a:solidFill>
                  <a:srgbClr val="000000"/>
                </a:solidFill>
                <a:effectLst/>
                <a:latin typeface="Consolas" panose="020B0609020204030204" pitchFamily="49" charset="0"/>
              </a:rPr>
              <a:t> open(</a:t>
            </a:r>
            <a:r>
              <a:rPr lang="en-US" b="0" dirty="0">
                <a:solidFill>
                  <a:srgbClr val="A31515"/>
                </a:solidFill>
                <a:effectLst/>
                <a:latin typeface="Consolas" panose="020B0609020204030204" pitchFamily="49" charset="0"/>
              </a:rPr>
              <a:t>"saved_tracks_20210306.json"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a:t>
            </a:r>
            <a:r>
              <a:rPr lang="en-US" b="0" dirty="0">
                <a:solidFill>
                  <a:srgbClr val="000000"/>
                </a:solidFill>
                <a:effectLst/>
                <a:latin typeface="Consolas" panose="020B0609020204030204" pitchFamily="49" charset="0"/>
              </a:rPr>
              <a:t> f:</a:t>
            </a:r>
          </a:p>
          <a:p>
            <a:pPr marL="0" indent="0">
              <a:buNone/>
            </a:pPr>
            <a:r>
              <a:rPr lang="en-US" b="0" dirty="0">
                <a:solidFill>
                  <a:srgbClr val="000000"/>
                </a:solidFill>
                <a:effectLst/>
                <a:latin typeface="Consolas" panose="020B0609020204030204" pitchFamily="49" charset="0"/>
              </a:rPr>
              <a:t>    results = </a:t>
            </a:r>
            <a:r>
              <a:rPr lang="en-US" b="0" dirty="0" err="1">
                <a:solidFill>
                  <a:srgbClr val="000000"/>
                </a:solidFill>
                <a:effectLst/>
                <a:latin typeface="Consolas" panose="020B0609020204030204" pitchFamily="49" charset="0"/>
              </a:rPr>
              <a:t>json.load</a:t>
            </a:r>
            <a:r>
              <a:rPr lang="en-US" b="0" dirty="0">
                <a:solidFill>
                  <a:srgbClr val="000000"/>
                </a:solidFill>
                <a:effectLst/>
                <a:latin typeface="Consolas" panose="020B0609020204030204" pitchFamily="49" charset="0"/>
              </a:rPr>
              <a:t>(f)</a:t>
            </a:r>
          </a:p>
          <a:p>
            <a:pPr marL="0" indent="0">
              <a:buNone/>
            </a:pPr>
            <a:endParaRPr lang="fr-FR" b="0" dirty="0">
              <a:solidFill>
                <a:srgbClr val="000000"/>
              </a:solidFill>
              <a:effectLst/>
              <a:latin typeface="Consolas" panose="020B0609020204030204" pitchFamily="49" charset="0"/>
            </a:endParaRPr>
          </a:p>
          <a:p>
            <a:pPr marL="0" indent="0">
              <a:buNone/>
            </a:pPr>
            <a:r>
              <a:rPr lang="fr-FR" b="0" dirty="0" err="1">
                <a:solidFill>
                  <a:srgbClr val="000000"/>
                </a:solidFill>
                <a:effectLst/>
                <a:latin typeface="Consolas" panose="020B0609020204030204" pitchFamily="49" charset="0"/>
              </a:rPr>
              <a:t>tracks</a:t>
            </a:r>
            <a:r>
              <a:rPr lang="fr-FR" b="0" dirty="0">
                <a:solidFill>
                  <a:srgbClr val="000000"/>
                </a:solidFill>
                <a:effectLst/>
                <a:latin typeface="Consolas" panose="020B0609020204030204" pitchFamily="49" charset="0"/>
              </a:rPr>
              <a:t> = []</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item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enumerate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results</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'items'</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 = item[</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tracks.append</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882204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79EC4-17AD-4552-A81A-0EEEDD0B8CA7}"/>
              </a:ext>
            </a:extLst>
          </p:cNvPr>
          <p:cNvSpPr>
            <a:spLocks noGrp="1"/>
          </p:cNvSpPr>
          <p:nvPr>
            <p:ph type="title"/>
          </p:nvPr>
        </p:nvSpPr>
        <p:spPr/>
        <p:txBody>
          <a:bodyPr/>
          <a:lstStyle/>
          <a:p>
            <a:r>
              <a:rPr lang="en-US" dirty="0"/>
              <a:t>Music </a:t>
            </a:r>
            <a:r>
              <a:rPr lang="en-US" dirty="0" err="1"/>
              <a:t>Dict</a:t>
            </a:r>
            <a:endParaRPr lang="en-US" dirty="0"/>
          </a:p>
        </p:txBody>
      </p:sp>
      <p:sp>
        <p:nvSpPr>
          <p:cNvPr id="3" name="Espace réservé du contenu 2">
            <a:extLst>
              <a:ext uri="{FF2B5EF4-FFF2-40B4-BE49-F238E27FC236}">
                <a16:creationId xmlns:a16="http://schemas.microsoft.com/office/drawing/2014/main" id="{621AAD02-6C44-49E0-96D3-FA619B4AE629}"/>
              </a:ext>
            </a:extLst>
          </p:cNvPr>
          <p:cNvSpPr>
            <a:spLocks noGrp="1"/>
          </p:cNvSpPr>
          <p:nvPr>
            <p:ph idx="1"/>
          </p:nvPr>
        </p:nvSpPr>
        <p:spPr/>
        <p:txBody>
          <a:bodyPr/>
          <a:lstStyle/>
          <a:p>
            <a:pPr marL="0" indent="0">
              <a:buNone/>
            </a:pP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"id"</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 item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enumerate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results</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'items'</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 = item[</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"id"</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idx</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trackDict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].append(</a:t>
            </a:r>
            <a:r>
              <a:rPr lang="fr-FR" b="0" dirty="0" err="1">
                <a:solidFill>
                  <a:srgbClr val="000000"/>
                </a:solidFill>
                <a:effectLst/>
                <a:latin typeface="Consolas" panose="020B0609020204030204" pitchFamily="49" charset="0"/>
              </a:rPr>
              <a:t>track</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694540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C55D33-C83F-4CDC-8A1B-2B504D77D8CF}"/>
              </a:ext>
            </a:extLst>
          </p:cNvPr>
          <p:cNvSpPr>
            <a:spLocks noGrp="1"/>
          </p:cNvSpPr>
          <p:nvPr>
            <p:ph type="title"/>
          </p:nvPr>
        </p:nvSpPr>
        <p:spPr/>
        <p:txBody>
          <a:bodyPr/>
          <a:lstStyle/>
          <a:p>
            <a:r>
              <a:rPr lang="en-US" dirty="0"/>
              <a:t>Music taste analysis</a:t>
            </a:r>
          </a:p>
        </p:txBody>
      </p:sp>
      <p:pic>
        <p:nvPicPr>
          <p:cNvPr id="5" name="Espace réservé du contenu 4">
            <a:extLst>
              <a:ext uri="{FF2B5EF4-FFF2-40B4-BE49-F238E27FC236}">
                <a16:creationId xmlns:a16="http://schemas.microsoft.com/office/drawing/2014/main" id="{B65D1556-1E0B-4F6D-ADA0-19BEB299B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2811" y="1825625"/>
            <a:ext cx="5006378" cy="4351338"/>
          </a:xfrm>
        </p:spPr>
      </p:pic>
    </p:spTree>
    <p:extLst>
      <p:ext uri="{BB962C8B-B14F-4D97-AF65-F5344CB8AC3E}">
        <p14:creationId xmlns:p14="http://schemas.microsoft.com/office/powerpoint/2010/main" val="898901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D6DE5-85EF-47E5-AA4F-44714B399865}"/>
              </a:ext>
            </a:extLst>
          </p:cNvPr>
          <p:cNvSpPr>
            <a:spLocks noGrp="1"/>
          </p:cNvSpPr>
          <p:nvPr>
            <p:ph type="title"/>
          </p:nvPr>
        </p:nvSpPr>
        <p:spPr/>
        <p:txBody>
          <a:bodyPr/>
          <a:lstStyle/>
          <a:p>
            <a:r>
              <a:rPr lang="en-US" dirty="0"/>
              <a:t>Music taste analysis</a:t>
            </a:r>
          </a:p>
        </p:txBody>
      </p:sp>
      <p:sp>
        <p:nvSpPr>
          <p:cNvPr id="3" name="Espace réservé du contenu 2">
            <a:extLst>
              <a:ext uri="{FF2B5EF4-FFF2-40B4-BE49-F238E27FC236}">
                <a16:creationId xmlns:a16="http://schemas.microsoft.com/office/drawing/2014/main" id="{46E947A8-E519-473F-9A43-139D0C5C634C}"/>
              </a:ext>
            </a:extLst>
          </p:cNvPr>
          <p:cNvSpPr>
            <a:spLocks noGrp="1"/>
          </p:cNvSpPr>
          <p:nvPr>
            <p:ph idx="1"/>
          </p:nvPr>
        </p:nvSpPr>
        <p:spPr/>
        <p:txBody>
          <a:bodyPr/>
          <a:lstStyle/>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spotifyAPI</a:t>
            </a:r>
            <a:endParaRPr lang="fr-FR" b="0" dirty="0">
              <a:solidFill>
                <a:srgbClr val="000000"/>
              </a:solidFill>
              <a:effectLst/>
              <a:latin typeface="Consolas" panose="020B0609020204030204" pitchFamily="49" charset="0"/>
            </a:endParaRPr>
          </a:p>
          <a:p>
            <a:pPr marL="0" indent="0">
              <a:buNone/>
            </a:pPr>
            <a:r>
              <a:rPr lang="fr-FR" b="0" dirty="0" err="1">
                <a:solidFill>
                  <a:srgbClr val="0000FF"/>
                </a:solidFill>
                <a:effectLst/>
                <a:latin typeface="Consolas" panose="020B0609020204030204" pitchFamily="49" charset="0"/>
              </a:rPr>
              <a:t>from</a:t>
            </a:r>
            <a:r>
              <a:rPr lang="fr-FR" b="0" dirty="0">
                <a:solidFill>
                  <a:srgbClr val="000000"/>
                </a:solidFill>
                <a:effectLst/>
                <a:latin typeface="Consolas" panose="020B0609020204030204" pitchFamily="49" charset="0"/>
              </a:rPr>
              <a:t> secret </a:t>
            </a: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clientId,clientSecret</a:t>
            </a:r>
            <a:br>
              <a:rPr lang="fr-FR" b="0" dirty="0">
                <a:solidFill>
                  <a:srgbClr val="000000"/>
                </a:solidFill>
                <a:effectLst/>
                <a:latin typeface="Consolas" panose="020B0609020204030204" pitchFamily="49" charset="0"/>
              </a:rPr>
            </a:br>
            <a:r>
              <a:rPr lang="fr-FR" b="0" dirty="0" err="1">
                <a:solidFill>
                  <a:srgbClr val="000000"/>
                </a:solidFill>
                <a:effectLst/>
                <a:latin typeface="Consolas" panose="020B0609020204030204" pitchFamily="49" charset="0"/>
              </a:rPr>
              <a:t>token</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spotifyAPI.get_token</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clientId,clientSecret</a:t>
            </a:r>
            <a:r>
              <a:rPr lang="fr-FR" b="0" dirty="0">
                <a:solidFill>
                  <a:srgbClr val="000000"/>
                </a:solidFill>
                <a:effectLst/>
                <a:latin typeface="Consolas" panose="020B0609020204030204" pitchFamily="49" charset="0"/>
              </a:rPr>
              <a:t>)</a:t>
            </a:r>
          </a:p>
          <a:p>
            <a:pPr marL="0" indent="0">
              <a:buNone/>
            </a:pPr>
            <a:r>
              <a:rPr lang="en-US" b="0" dirty="0" err="1">
                <a:solidFill>
                  <a:srgbClr val="000000"/>
                </a:solidFill>
                <a:effectLst/>
                <a:latin typeface="Consolas" panose="020B0609020204030204" pitchFamily="49" charset="0"/>
              </a:rPr>
              <a:t>lucy_id</a:t>
            </a:r>
            <a:r>
              <a:rPr lang="en-US" b="0" dirty="0">
                <a:solidFill>
                  <a:srgbClr val="000000"/>
                </a:solidFill>
                <a:effectLst/>
                <a:latin typeface="Consolas" panose="020B0609020204030204" pitchFamily="49" charset="0"/>
              </a:rPr>
              <a:t> = spotifyAPI.get_track_id2(</a:t>
            </a:r>
            <a:r>
              <a:rPr lang="en-US" b="0" dirty="0">
                <a:solidFill>
                  <a:srgbClr val="A31515"/>
                </a:solidFill>
                <a:effectLst/>
                <a:latin typeface="Consolas" panose="020B0609020204030204" pitchFamily="49" charset="0"/>
              </a:rPr>
              <a:t>'Lucy in the Sky'</a:t>
            </a:r>
            <a:r>
              <a:rPr lang="en-US" b="0" dirty="0">
                <a:solidFill>
                  <a:srgbClr val="000000"/>
                </a:solidFill>
                <a:effectLst/>
                <a:latin typeface="Consolas" panose="020B0609020204030204" pitchFamily="49" charset="0"/>
              </a:rPr>
              <a:t>, token, artist = </a:t>
            </a:r>
            <a:r>
              <a:rPr lang="en-US" b="0" dirty="0">
                <a:solidFill>
                  <a:srgbClr val="A31515"/>
                </a:solidFill>
                <a:effectLst/>
                <a:latin typeface="Consolas" panose="020B0609020204030204" pitchFamily="49" charset="0"/>
              </a:rPr>
              <a:t>'The Beatles’</a:t>
            </a:r>
            <a:r>
              <a:rPr lang="en-US" b="0" dirty="0">
                <a:solidFill>
                  <a:srgbClr val="000000"/>
                </a:solidFill>
                <a:effectLst/>
                <a:latin typeface="Consolas" panose="020B0609020204030204" pitchFamily="49" charset="0"/>
              </a:rPr>
              <a:t>)</a:t>
            </a:r>
          </a:p>
          <a:p>
            <a:pPr marL="0" indent="0">
              <a:buNone/>
            </a:pPr>
            <a:endParaRPr lang="en-US" dirty="0"/>
          </a:p>
          <a:p>
            <a:pPr marL="0" indent="0">
              <a:buNone/>
            </a:pPr>
            <a:r>
              <a:rPr lang="fr-FR" b="0" dirty="0">
                <a:solidFill>
                  <a:srgbClr val="000000"/>
                </a:solidFill>
                <a:effectLst/>
                <a:latin typeface="Consolas" panose="020B0609020204030204" pitchFamily="49" charset="0"/>
              </a:rPr>
              <a:t>url = </a:t>
            </a:r>
            <a:r>
              <a:rPr lang="fr-FR" b="0" dirty="0">
                <a:solidFill>
                  <a:srgbClr val="A31515"/>
                </a:solidFill>
                <a:effectLst/>
                <a:latin typeface="Consolas" panose="020B0609020204030204" pitchFamily="49" charset="0"/>
              </a:rPr>
              <a:t>"https://open.spotify.com/</a:t>
            </a:r>
            <a:r>
              <a:rPr lang="fr-FR" b="0" dirty="0" err="1">
                <a:solidFill>
                  <a:srgbClr val="A31515"/>
                </a:solidFill>
                <a:effectLst/>
                <a:latin typeface="Consolas" panose="020B0609020204030204" pitchFamily="49" charset="0"/>
              </a:rPr>
              <a:t>track</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lucy_id</a:t>
            </a:r>
            <a:endParaRPr lang="fr-FR" b="0" dirty="0">
              <a:solidFill>
                <a:srgbClr val="000000"/>
              </a:solidFill>
              <a:effectLst/>
              <a:latin typeface="Consolas" panose="020B0609020204030204" pitchFamily="49" charset="0"/>
            </a:endParaRPr>
          </a:p>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webbrowser</a:t>
            </a:r>
            <a:endParaRPr lang="fr-FR" b="0" dirty="0">
              <a:solidFill>
                <a:srgbClr val="000000"/>
              </a:solidFill>
              <a:effectLst/>
              <a:latin typeface="Consolas" panose="020B0609020204030204" pitchFamily="49" charset="0"/>
            </a:endParaRPr>
          </a:p>
          <a:p>
            <a:pPr marL="0" indent="0">
              <a:buNone/>
            </a:pPr>
            <a:r>
              <a:rPr lang="fr-FR" b="0" dirty="0" err="1">
                <a:solidFill>
                  <a:srgbClr val="000000"/>
                </a:solidFill>
                <a:effectLst/>
                <a:latin typeface="Consolas" panose="020B0609020204030204" pitchFamily="49" charset="0"/>
              </a:rPr>
              <a:t>webbrowser.open</a:t>
            </a:r>
            <a:r>
              <a:rPr lang="fr-FR" b="0" dirty="0">
                <a:solidFill>
                  <a:srgbClr val="000000"/>
                </a:solidFill>
                <a:effectLst/>
                <a:latin typeface="Consolas" panose="020B0609020204030204" pitchFamily="49" charset="0"/>
              </a:rPr>
              <a:t>(url)</a:t>
            </a:r>
          </a:p>
          <a:p>
            <a:pPr marL="0" indent="0">
              <a:buNone/>
            </a:pPr>
            <a:endParaRPr lang="en-US" dirty="0"/>
          </a:p>
        </p:txBody>
      </p:sp>
    </p:spTree>
    <p:extLst>
      <p:ext uri="{BB962C8B-B14F-4D97-AF65-F5344CB8AC3E}">
        <p14:creationId xmlns:p14="http://schemas.microsoft.com/office/powerpoint/2010/main" val="96630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2B2271-5007-4F80-96AA-3C5BBD49E4A4}"/>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B2E6B7F4-0E10-4EA5-A57D-A67AD015B698}"/>
              </a:ext>
            </a:extLst>
          </p:cNvPr>
          <p:cNvSpPr>
            <a:spLocks noGrp="1"/>
          </p:cNvSpPr>
          <p:nvPr>
            <p:ph idx="1"/>
          </p:nvPr>
        </p:nvSpPr>
        <p:spPr/>
        <p:txBody>
          <a:bodyPr>
            <a:normAutofit lnSpcReduction="10000"/>
          </a:bodyPr>
          <a:lstStyle/>
          <a:p>
            <a:pPr marL="0" indent="0">
              <a:buNone/>
            </a:pPr>
            <a:r>
              <a:rPr lang="fr-FR" b="0" dirty="0">
                <a:solidFill>
                  <a:srgbClr val="0000FF"/>
                </a:solidFill>
                <a:effectLst/>
                <a:latin typeface="Consolas" panose="020B0609020204030204" pitchFamily="49" charset="0"/>
              </a:rPr>
              <a:t>import</a:t>
            </a:r>
            <a:r>
              <a:rPr lang="fr-FR" b="0" dirty="0">
                <a:solidFill>
                  <a:srgbClr val="000000"/>
                </a:solidFill>
                <a:effectLst/>
                <a:latin typeface="Consolas" panose="020B0609020204030204" pitchFamily="49" charset="0"/>
              </a:rPr>
              <a:t> pandas </a:t>
            </a:r>
            <a:r>
              <a:rPr lang="fr-FR" b="0" dirty="0">
                <a:solidFill>
                  <a:srgbClr val="0000FF"/>
                </a:solidFill>
                <a:effectLst/>
                <a:latin typeface="Consolas" panose="020B0609020204030204" pitchFamily="49" charset="0"/>
              </a:rPr>
              <a:t>as</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pd</a:t>
            </a:r>
            <a:endParaRPr lang="fr-FR" b="0" dirty="0">
              <a:solidFill>
                <a:srgbClr val="000000"/>
              </a:solidFill>
              <a:effectLst/>
              <a:latin typeface="Consolas" panose="020B0609020204030204" pitchFamily="49" charset="0"/>
            </a:endParaRPr>
          </a:p>
          <a:p>
            <a:pPr marL="0" indent="0">
              <a:buNone/>
            </a:pPr>
            <a:endParaRPr lang="en-US" b="0" dirty="0">
              <a:solidFill>
                <a:srgbClr val="000000"/>
              </a:solidFill>
              <a:effectLst/>
              <a:latin typeface="Consolas" panose="020B0609020204030204" pitchFamily="49" charset="0"/>
            </a:endParaRPr>
          </a:p>
          <a:p>
            <a:pPr marL="0" indent="0">
              <a:buNone/>
            </a:pPr>
            <a:r>
              <a:rPr lang="en-US" b="0" dirty="0" err="1">
                <a:solidFill>
                  <a:srgbClr val="000000"/>
                </a:solidFill>
                <a:effectLst/>
                <a:latin typeface="Consolas" panose="020B0609020204030204" pitchFamily="49" charset="0"/>
              </a:rPr>
              <a:t>lucy_features</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spotifyAPI.get_features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lucy_id,token</a:t>
            </a:r>
            <a:r>
              <a:rPr lang="en-US"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df</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pd.DataFrame</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lucy_features</a:t>
            </a:r>
            <a:r>
              <a:rPr lang="fr-FR" b="0" dirty="0">
                <a:solidFill>
                  <a:srgbClr val="000000"/>
                </a:solidFill>
                <a:effectLst/>
                <a:latin typeface="Consolas" panose="020B0609020204030204" pitchFamily="49" charset="0"/>
              </a:rPr>
              <a:t>, index=[</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df_features</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df.loc</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acousticness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danceability</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energy</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instrumentalness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liveness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speechiness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'valence’</a:t>
            </a:r>
            <a:r>
              <a:rPr lang="fr-FR" b="0" dirty="0">
                <a:solidFill>
                  <a:srgbClr val="000000"/>
                </a:solidFill>
                <a:effectLst/>
                <a:latin typeface="Consolas" panose="020B0609020204030204" pitchFamily="49" charset="0"/>
              </a:rPr>
              <a:t>]]</a:t>
            </a:r>
          </a:p>
          <a:p>
            <a:pPr marL="0" indent="0">
              <a:buNone/>
            </a:pPr>
            <a:endParaRPr lang="en-US" dirty="0"/>
          </a:p>
          <a:p>
            <a:pPr marL="0" indent="0">
              <a:buNone/>
            </a:pPr>
            <a:r>
              <a:rPr lang="en-US" b="0" dirty="0" err="1">
                <a:solidFill>
                  <a:srgbClr val="000000"/>
                </a:solidFill>
                <a:effectLst/>
                <a:latin typeface="Consolas" panose="020B0609020204030204" pitchFamily="49" charset="0"/>
              </a:rPr>
              <a:t>spotifyAPI.feature_plot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df_features</a:t>
            </a:r>
            <a:r>
              <a:rPr lang="en-US"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563616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89FBA2-62ED-4166-8A63-434304514FB1}"/>
              </a:ext>
            </a:extLst>
          </p:cNvPr>
          <p:cNvSpPr>
            <a:spLocks noGrp="1"/>
          </p:cNvSpPr>
          <p:nvPr>
            <p:ph type="title"/>
          </p:nvPr>
        </p:nvSpPr>
        <p:spPr/>
        <p:txBody>
          <a:bodyPr/>
          <a:lstStyle/>
          <a:p>
            <a:r>
              <a:rPr lang="en-US" dirty="0"/>
              <a:t>Music recommendation</a:t>
            </a:r>
          </a:p>
        </p:txBody>
      </p:sp>
      <p:sp>
        <p:nvSpPr>
          <p:cNvPr id="3" name="Espace réservé du contenu 2">
            <a:extLst>
              <a:ext uri="{FF2B5EF4-FFF2-40B4-BE49-F238E27FC236}">
                <a16:creationId xmlns:a16="http://schemas.microsoft.com/office/drawing/2014/main" id="{28246BF2-8208-4C1D-B2C5-8B52B4F870FB}"/>
              </a:ext>
            </a:extLst>
          </p:cNvPr>
          <p:cNvSpPr>
            <a:spLocks noGrp="1"/>
          </p:cNvSpPr>
          <p:nvPr>
            <p:ph idx="1"/>
          </p:nvPr>
        </p:nvSpPr>
        <p:spPr/>
        <p:txBody>
          <a:bodyPr/>
          <a:lstStyle/>
          <a:p>
            <a:pPr marL="0" indent="0">
              <a:buNone/>
            </a:pPr>
            <a:r>
              <a:rPr lang="fr-FR" b="0" dirty="0" err="1">
                <a:solidFill>
                  <a:srgbClr val="000000"/>
                </a:solidFill>
                <a:effectLst/>
                <a:latin typeface="Consolas" panose="020B0609020204030204" pitchFamily="49" charset="0"/>
              </a:rPr>
              <a:t>json_response</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spotifyAPI.get_track_reco</a:t>
            </a:r>
            <a:r>
              <a:rPr lang="fr-FR" b="0" dirty="0">
                <a:solidFill>
                  <a:srgbClr val="000000"/>
                </a:solidFill>
                <a:effectLst/>
                <a:latin typeface="Consolas" panose="020B0609020204030204" pitchFamily="49" charset="0"/>
              </a:rPr>
              <a:t>(</a:t>
            </a:r>
            <a:r>
              <a:rPr lang="fr-FR" b="0" dirty="0" err="1">
                <a:solidFill>
                  <a:srgbClr val="000000"/>
                </a:solidFill>
                <a:effectLst/>
                <a:latin typeface="Consolas" panose="020B0609020204030204" pitchFamily="49" charset="0"/>
              </a:rPr>
              <a:t>lucy_id,token</a:t>
            </a:r>
            <a:r>
              <a:rPr lang="fr-FR" b="0" dirty="0">
                <a:solidFill>
                  <a:srgbClr val="000000"/>
                </a:solidFill>
                <a:effectLst/>
                <a:latin typeface="Consolas" panose="020B0609020204030204" pitchFamily="49" charset="0"/>
              </a:rPr>
              <a:t>)</a:t>
            </a:r>
          </a:p>
          <a:p>
            <a:pPr marL="0" indent="0">
              <a:buNone/>
            </a:pPr>
            <a:r>
              <a:rPr lang="fr-FR" b="0" dirty="0" err="1">
                <a:solidFill>
                  <a:srgbClr val="000000"/>
                </a:solidFill>
                <a:effectLst/>
                <a:latin typeface="Consolas" panose="020B0609020204030204" pitchFamily="49" charset="0"/>
              </a:rPr>
              <a:t>uris</a:t>
            </a:r>
            <a:r>
              <a:rPr lang="fr-FR" b="0" dirty="0">
                <a:solidFill>
                  <a:srgbClr val="000000"/>
                </a:solidFill>
                <a:effectLst/>
                <a:latin typeface="Consolas" panose="020B0609020204030204" pitchFamily="49" charset="0"/>
              </a:rPr>
              <a:t> =[]</a:t>
            </a:r>
          </a:p>
          <a:p>
            <a:pPr marL="0" indent="0">
              <a:buNone/>
            </a:pPr>
            <a:r>
              <a:rPr lang="fr-FR" b="0" dirty="0">
                <a:solidFill>
                  <a:srgbClr val="0000FF"/>
                </a:solidFill>
                <a:effectLst/>
                <a:latin typeface="Consolas" panose="020B0609020204030204" pitchFamily="49" charset="0"/>
              </a:rPr>
              <a:t>for</a:t>
            </a:r>
            <a:r>
              <a:rPr lang="fr-FR" b="0" dirty="0">
                <a:solidFill>
                  <a:srgbClr val="000000"/>
                </a:solidFill>
                <a:effectLst/>
                <a:latin typeface="Consolas" panose="020B0609020204030204" pitchFamily="49" charset="0"/>
              </a:rPr>
              <a:t> i </a:t>
            </a:r>
            <a:r>
              <a:rPr lang="fr-FR" b="0" dirty="0">
                <a:solidFill>
                  <a:srgbClr val="0000FF"/>
                </a:solidFill>
                <a:effectLst/>
                <a:latin typeface="Consolas" panose="020B0609020204030204" pitchFamily="49" charset="0"/>
              </a:rPr>
              <a:t>in</a:t>
            </a: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json_response</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tracks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uris.append</a:t>
            </a:r>
            <a:r>
              <a:rPr lang="fr-FR" b="0" dirty="0">
                <a:solidFill>
                  <a:srgbClr val="000000"/>
                </a:solidFill>
                <a:effectLst/>
                <a:latin typeface="Consolas" panose="020B0609020204030204" pitchFamily="49" charset="0"/>
              </a:rPr>
              <a:t>(i)</a:t>
            </a:r>
          </a:p>
          <a:p>
            <a:pPr marL="0" indent="0">
              <a:buNone/>
            </a:pPr>
            <a:r>
              <a:rPr lang="fr-FR" b="0" dirty="0">
                <a:solidFill>
                  <a:srgbClr val="000000"/>
                </a:solidFill>
                <a:effectLst/>
                <a:latin typeface="Consolas" panose="020B0609020204030204" pitchFamily="49" charset="0"/>
              </a:rPr>
              <a:t>            </a:t>
            </a:r>
            <a:r>
              <a:rPr lang="fr-FR" b="0" dirty="0" err="1">
                <a:solidFill>
                  <a:srgbClr val="000000"/>
                </a:solidFill>
                <a:effectLst/>
                <a:latin typeface="Consolas" panose="020B0609020204030204" pitchFamily="49" charset="0"/>
              </a:rPr>
              <a:t>print</a:t>
            </a:r>
            <a:r>
              <a:rPr lang="fr-FR" b="0" dirty="0">
                <a:solidFill>
                  <a:srgbClr val="000000"/>
                </a:solidFill>
                <a:effectLst/>
                <a:latin typeface="Consolas" panose="020B0609020204030204" pitchFamily="49" charset="0"/>
              </a:rPr>
              <a:t>(</a:t>
            </a:r>
            <a:r>
              <a:rPr lang="fr-FR" b="0" dirty="0">
                <a:solidFill>
                  <a:srgbClr val="0000FF"/>
                </a:solidFill>
                <a:effectLst/>
                <a:latin typeface="Consolas" panose="020B0609020204030204" pitchFamily="49" charset="0"/>
              </a:rPr>
              <a:t>f</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\"{i[</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 by </a:t>
            </a:r>
            <a:r>
              <a:rPr lang="fr-FR" b="0" dirty="0">
                <a:solidFill>
                  <a:srgbClr val="000000"/>
                </a:solidFill>
                <a:effectLst/>
                <a:latin typeface="Consolas" panose="020B0609020204030204" pitchFamily="49" charset="0"/>
              </a:rPr>
              <a:t>{i[</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artists</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098658"/>
                </a:solidFill>
                <a:effectLst/>
                <a:latin typeface="Consolas" panose="020B0609020204030204" pitchFamily="49" charset="0"/>
              </a:rPr>
              <a:t>0</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err="1">
                <a:solidFill>
                  <a:srgbClr val="A31515"/>
                </a:solidFill>
                <a:effectLst/>
                <a:latin typeface="Consolas" panose="020B0609020204030204" pitchFamily="49" charset="0"/>
              </a:rPr>
              <a:t>name</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r>
              <a:rPr lang="fr-FR" b="0" dirty="0">
                <a:solidFill>
                  <a:srgbClr val="A31515"/>
                </a:solidFill>
                <a:effectLst/>
                <a:latin typeface="Consolas" panose="020B0609020204030204" pitchFamily="49" charset="0"/>
              </a:rPr>
              <a:t>"</a:t>
            </a:r>
            <a:r>
              <a:rPr lang="fr-FR" b="0" dirty="0">
                <a:solidFill>
                  <a:srgbClr val="000000"/>
                </a:solidFill>
                <a:effectLst/>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3211413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FC3381-E3DD-4CEF-87CD-E6FEE43D3C86}"/>
              </a:ext>
            </a:extLst>
          </p:cNvPr>
          <p:cNvSpPr>
            <a:spLocks noGrp="1"/>
          </p:cNvSpPr>
          <p:nvPr>
            <p:ph type="title"/>
          </p:nvPr>
        </p:nvSpPr>
        <p:spPr/>
        <p:txBody>
          <a:bodyPr/>
          <a:lstStyle/>
          <a:p>
            <a:r>
              <a:rPr lang="en-US" dirty="0"/>
              <a:t>Sources</a:t>
            </a:r>
          </a:p>
        </p:txBody>
      </p:sp>
      <p:pic>
        <p:nvPicPr>
          <p:cNvPr id="4" name="Image 3">
            <a:extLst>
              <a:ext uri="{FF2B5EF4-FFF2-40B4-BE49-F238E27FC236}">
                <a16:creationId xmlns:a16="http://schemas.microsoft.com/office/drawing/2014/main" id="{B29EEE22-6825-4206-B3FB-E40B2EB2E245}"/>
              </a:ext>
            </a:extLst>
          </p:cNvPr>
          <p:cNvPicPr>
            <a:picLocks noChangeAspect="1"/>
          </p:cNvPicPr>
          <p:nvPr/>
        </p:nvPicPr>
        <p:blipFill>
          <a:blip r:embed="rId2"/>
          <a:stretch>
            <a:fillRect/>
          </a:stretch>
        </p:blipFill>
        <p:spPr>
          <a:xfrm>
            <a:off x="838200" y="2358084"/>
            <a:ext cx="10515600" cy="3194685"/>
          </a:xfrm>
          <a:prstGeom prst="rect">
            <a:avLst/>
          </a:prstGeom>
        </p:spPr>
      </p:pic>
      <p:sp>
        <p:nvSpPr>
          <p:cNvPr id="6" name="ZoneTexte 5">
            <a:extLst>
              <a:ext uri="{FF2B5EF4-FFF2-40B4-BE49-F238E27FC236}">
                <a16:creationId xmlns:a16="http://schemas.microsoft.com/office/drawing/2014/main" id="{406AAB81-0EE4-43A8-B2D4-027770D82DB9}"/>
              </a:ext>
            </a:extLst>
          </p:cNvPr>
          <p:cNvSpPr txBox="1"/>
          <p:nvPr/>
        </p:nvSpPr>
        <p:spPr>
          <a:xfrm>
            <a:off x="1163052" y="4393759"/>
            <a:ext cx="2566737" cy="369332"/>
          </a:xfrm>
          <a:prstGeom prst="rect">
            <a:avLst/>
          </a:prstGeom>
          <a:noFill/>
        </p:spPr>
        <p:txBody>
          <a:bodyPr wrap="square">
            <a:spAutoFit/>
          </a:bodyPr>
          <a:lstStyle/>
          <a:p>
            <a:r>
              <a:rPr lang="fr-FR" dirty="0">
                <a:hlinkClick r:id="rId3"/>
              </a:rPr>
              <a:t>Data Structures</a:t>
            </a:r>
            <a:endParaRPr lang="en-US" dirty="0"/>
          </a:p>
        </p:txBody>
      </p:sp>
      <p:sp>
        <p:nvSpPr>
          <p:cNvPr id="8" name="ZoneTexte 7">
            <a:extLst>
              <a:ext uri="{FF2B5EF4-FFF2-40B4-BE49-F238E27FC236}">
                <a16:creationId xmlns:a16="http://schemas.microsoft.com/office/drawing/2014/main" id="{D3A804C5-AD18-4895-97CB-C524229B33B6}"/>
              </a:ext>
            </a:extLst>
          </p:cNvPr>
          <p:cNvSpPr txBox="1"/>
          <p:nvPr/>
        </p:nvSpPr>
        <p:spPr>
          <a:xfrm>
            <a:off x="3729789" y="4393759"/>
            <a:ext cx="2566737" cy="646331"/>
          </a:xfrm>
          <a:prstGeom prst="rect">
            <a:avLst/>
          </a:prstGeom>
          <a:noFill/>
        </p:spPr>
        <p:txBody>
          <a:bodyPr wrap="square">
            <a:spAutoFit/>
          </a:bodyPr>
          <a:lstStyle/>
          <a:p>
            <a:r>
              <a:rPr lang="en-US" dirty="0">
                <a:hlinkClick r:id="rId4"/>
              </a:rPr>
              <a:t>Using Python to Access Web Data</a:t>
            </a:r>
            <a:endParaRPr lang="en-US" dirty="0"/>
          </a:p>
        </p:txBody>
      </p:sp>
      <p:sp>
        <p:nvSpPr>
          <p:cNvPr id="10" name="ZoneTexte 9">
            <a:extLst>
              <a:ext uri="{FF2B5EF4-FFF2-40B4-BE49-F238E27FC236}">
                <a16:creationId xmlns:a16="http://schemas.microsoft.com/office/drawing/2014/main" id="{67D711CB-16FB-4657-9195-D942B93A86F4}"/>
              </a:ext>
            </a:extLst>
          </p:cNvPr>
          <p:cNvSpPr txBox="1"/>
          <p:nvPr/>
        </p:nvSpPr>
        <p:spPr>
          <a:xfrm>
            <a:off x="1163052" y="5850833"/>
            <a:ext cx="6096000" cy="369332"/>
          </a:xfrm>
          <a:prstGeom prst="rect">
            <a:avLst/>
          </a:prstGeom>
          <a:noFill/>
        </p:spPr>
        <p:txBody>
          <a:bodyPr wrap="square">
            <a:spAutoFit/>
          </a:bodyPr>
          <a:lstStyle/>
          <a:p>
            <a:r>
              <a:rPr lang="fr-FR" dirty="0">
                <a:hlinkClick r:id="rId5"/>
              </a:rPr>
              <a:t>PY4E - Python for </a:t>
            </a:r>
            <a:r>
              <a:rPr lang="fr-FR" dirty="0" err="1">
                <a:hlinkClick r:id="rId5"/>
              </a:rPr>
              <a:t>Everybody</a:t>
            </a:r>
            <a:endParaRPr lang="en-US" dirty="0"/>
          </a:p>
        </p:txBody>
      </p:sp>
      <p:sp>
        <p:nvSpPr>
          <p:cNvPr id="12" name="ZoneTexte 11">
            <a:extLst>
              <a:ext uri="{FF2B5EF4-FFF2-40B4-BE49-F238E27FC236}">
                <a16:creationId xmlns:a16="http://schemas.microsoft.com/office/drawing/2014/main" id="{71317CDF-7049-4B3F-8D91-424217FBC5E0}"/>
              </a:ext>
            </a:extLst>
          </p:cNvPr>
          <p:cNvSpPr txBox="1"/>
          <p:nvPr/>
        </p:nvSpPr>
        <p:spPr>
          <a:xfrm>
            <a:off x="5013157" y="5850833"/>
            <a:ext cx="6096000" cy="369332"/>
          </a:xfrm>
          <a:prstGeom prst="rect">
            <a:avLst/>
          </a:prstGeom>
          <a:noFill/>
        </p:spPr>
        <p:txBody>
          <a:bodyPr wrap="square">
            <a:spAutoFit/>
          </a:bodyPr>
          <a:lstStyle/>
          <a:p>
            <a:r>
              <a:rPr lang="en-US" dirty="0">
                <a:hlinkClick r:id="rId6"/>
              </a:rPr>
              <a:t>Python for Everybody (dr-chuck.com)</a:t>
            </a:r>
            <a:endParaRPr lang="en-US" dirty="0"/>
          </a:p>
        </p:txBody>
      </p:sp>
      <p:sp>
        <p:nvSpPr>
          <p:cNvPr id="14" name="ZoneTexte 13">
            <a:extLst>
              <a:ext uri="{FF2B5EF4-FFF2-40B4-BE49-F238E27FC236}">
                <a16:creationId xmlns:a16="http://schemas.microsoft.com/office/drawing/2014/main" id="{4444110A-F714-455C-98AD-98981E5CC55E}"/>
              </a:ext>
            </a:extLst>
          </p:cNvPr>
          <p:cNvSpPr txBox="1"/>
          <p:nvPr/>
        </p:nvSpPr>
        <p:spPr>
          <a:xfrm>
            <a:off x="6140115" y="4393759"/>
            <a:ext cx="2490538" cy="646331"/>
          </a:xfrm>
          <a:prstGeom prst="rect">
            <a:avLst/>
          </a:prstGeom>
          <a:noFill/>
        </p:spPr>
        <p:txBody>
          <a:bodyPr wrap="square">
            <a:spAutoFit/>
          </a:bodyPr>
          <a:lstStyle/>
          <a:p>
            <a:r>
              <a:rPr lang="en-US" dirty="0">
                <a:hlinkClick r:id="rId7"/>
              </a:rPr>
              <a:t>Using Databases with Python</a:t>
            </a:r>
            <a:endParaRPr lang="en-US" dirty="0"/>
          </a:p>
        </p:txBody>
      </p:sp>
      <p:sp>
        <p:nvSpPr>
          <p:cNvPr id="16" name="ZoneTexte 15">
            <a:extLst>
              <a:ext uri="{FF2B5EF4-FFF2-40B4-BE49-F238E27FC236}">
                <a16:creationId xmlns:a16="http://schemas.microsoft.com/office/drawing/2014/main" id="{F063A0C7-E9D9-4D96-842B-EE56FECB6763}"/>
              </a:ext>
            </a:extLst>
          </p:cNvPr>
          <p:cNvSpPr txBox="1"/>
          <p:nvPr/>
        </p:nvSpPr>
        <p:spPr>
          <a:xfrm>
            <a:off x="8744951" y="4609203"/>
            <a:ext cx="2646948" cy="430887"/>
          </a:xfrm>
          <a:prstGeom prst="rect">
            <a:avLst/>
          </a:prstGeom>
          <a:noFill/>
        </p:spPr>
        <p:txBody>
          <a:bodyPr wrap="square">
            <a:spAutoFit/>
          </a:bodyPr>
          <a:lstStyle/>
          <a:p>
            <a:r>
              <a:rPr lang="en-US" sz="1100" dirty="0">
                <a:hlinkClick r:id="rId8"/>
              </a:rPr>
              <a:t>Capstone: Retrieving, Processing, and Visualizing Data with Python</a:t>
            </a:r>
            <a:endParaRPr lang="en-US" sz="1100" dirty="0"/>
          </a:p>
        </p:txBody>
      </p:sp>
    </p:spTree>
    <p:extLst>
      <p:ext uri="{BB962C8B-B14F-4D97-AF65-F5344CB8AC3E}">
        <p14:creationId xmlns:p14="http://schemas.microsoft.com/office/powerpoint/2010/main" val="28441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8EF08E-C7CA-42D3-85E2-517FE6DD5018}"/>
              </a:ext>
            </a:extLst>
          </p:cNvPr>
          <p:cNvSpPr>
            <a:spLocks noGrp="1"/>
          </p:cNvSpPr>
          <p:nvPr>
            <p:ph type="title"/>
          </p:nvPr>
        </p:nvSpPr>
        <p:spPr/>
        <p:txBody>
          <a:bodyPr/>
          <a:lstStyle/>
          <a:p>
            <a:r>
              <a:rPr lang="en-US" dirty="0"/>
              <a:t>Go further</a:t>
            </a:r>
          </a:p>
        </p:txBody>
      </p:sp>
      <p:pic>
        <p:nvPicPr>
          <p:cNvPr id="4" name="Image 3">
            <a:extLst>
              <a:ext uri="{FF2B5EF4-FFF2-40B4-BE49-F238E27FC236}">
                <a16:creationId xmlns:a16="http://schemas.microsoft.com/office/drawing/2014/main" id="{A56BE03D-4A0D-43C8-8D01-0AD12837AD30}"/>
              </a:ext>
            </a:extLst>
          </p:cNvPr>
          <p:cNvPicPr>
            <a:picLocks noChangeAspect="1"/>
          </p:cNvPicPr>
          <p:nvPr/>
        </p:nvPicPr>
        <p:blipFill>
          <a:blip r:embed="rId2"/>
          <a:stretch>
            <a:fillRect/>
          </a:stretch>
        </p:blipFill>
        <p:spPr>
          <a:xfrm>
            <a:off x="838200" y="2125753"/>
            <a:ext cx="10515600" cy="3100829"/>
          </a:xfrm>
          <a:prstGeom prst="rect">
            <a:avLst/>
          </a:prstGeom>
        </p:spPr>
      </p:pic>
      <p:sp>
        <p:nvSpPr>
          <p:cNvPr id="6" name="ZoneTexte 5">
            <a:extLst>
              <a:ext uri="{FF2B5EF4-FFF2-40B4-BE49-F238E27FC236}">
                <a16:creationId xmlns:a16="http://schemas.microsoft.com/office/drawing/2014/main" id="{8DC14737-A7EC-48C3-943B-36CF285E2CF3}"/>
              </a:ext>
            </a:extLst>
          </p:cNvPr>
          <p:cNvSpPr txBox="1"/>
          <p:nvPr/>
        </p:nvSpPr>
        <p:spPr>
          <a:xfrm>
            <a:off x="994610" y="4268887"/>
            <a:ext cx="2558716" cy="923330"/>
          </a:xfrm>
          <a:prstGeom prst="rect">
            <a:avLst/>
          </a:prstGeom>
          <a:noFill/>
        </p:spPr>
        <p:txBody>
          <a:bodyPr wrap="square">
            <a:spAutoFit/>
          </a:bodyPr>
          <a:lstStyle/>
          <a:p>
            <a:r>
              <a:rPr lang="en-US" dirty="0">
                <a:hlinkClick r:id="rId3"/>
              </a:rPr>
              <a:t>Using Python to Interact with the Operating System</a:t>
            </a:r>
            <a:endParaRPr lang="en-US" dirty="0"/>
          </a:p>
        </p:txBody>
      </p:sp>
      <p:sp>
        <p:nvSpPr>
          <p:cNvPr id="8" name="ZoneTexte 7">
            <a:extLst>
              <a:ext uri="{FF2B5EF4-FFF2-40B4-BE49-F238E27FC236}">
                <a16:creationId xmlns:a16="http://schemas.microsoft.com/office/drawing/2014/main" id="{40E2315D-F980-4C34-BBA8-6548B07BBF07}"/>
              </a:ext>
            </a:extLst>
          </p:cNvPr>
          <p:cNvSpPr txBox="1"/>
          <p:nvPr/>
        </p:nvSpPr>
        <p:spPr>
          <a:xfrm>
            <a:off x="3553326" y="4268887"/>
            <a:ext cx="2646948" cy="646331"/>
          </a:xfrm>
          <a:prstGeom prst="rect">
            <a:avLst/>
          </a:prstGeom>
          <a:noFill/>
        </p:spPr>
        <p:txBody>
          <a:bodyPr wrap="square">
            <a:spAutoFit/>
          </a:bodyPr>
          <a:lstStyle/>
          <a:p>
            <a:r>
              <a:rPr lang="fr-FR" dirty="0">
                <a:hlinkClick r:id="rId4"/>
              </a:rPr>
              <a:t>Google IT Automation </a:t>
            </a:r>
            <a:r>
              <a:rPr lang="fr-FR" dirty="0" err="1">
                <a:hlinkClick r:id="rId4"/>
              </a:rPr>
              <a:t>with</a:t>
            </a:r>
            <a:r>
              <a:rPr lang="fr-FR" dirty="0">
                <a:hlinkClick r:id="rId4"/>
              </a:rPr>
              <a:t> Python</a:t>
            </a:r>
            <a:endParaRPr lang="en-US" dirty="0"/>
          </a:p>
        </p:txBody>
      </p:sp>
      <p:sp>
        <p:nvSpPr>
          <p:cNvPr id="10" name="ZoneTexte 9">
            <a:extLst>
              <a:ext uri="{FF2B5EF4-FFF2-40B4-BE49-F238E27FC236}">
                <a16:creationId xmlns:a16="http://schemas.microsoft.com/office/drawing/2014/main" id="{625E5010-F375-4B7F-92A1-7001D60B551B}"/>
              </a:ext>
            </a:extLst>
          </p:cNvPr>
          <p:cNvSpPr txBox="1"/>
          <p:nvPr/>
        </p:nvSpPr>
        <p:spPr>
          <a:xfrm>
            <a:off x="6200274" y="4262553"/>
            <a:ext cx="2069431" cy="923330"/>
          </a:xfrm>
          <a:prstGeom prst="rect">
            <a:avLst/>
          </a:prstGeom>
          <a:noFill/>
        </p:spPr>
        <p:txBody>
          <a:bodyPr wrap="square">
            <a:spAutoFit/>
          </a:bodyPr>
          <a:lstStyle/>
          <a:p>
            <a:r>
              <a:rPr lang="en-US" dirty="0">
                <a:hlinkClick r:id="rId5"/>
              </a:rPr>
              <a:t>Configuration Management and the Cloud</a:t>
            </a:r>
            <a:endParaRPr lang="en-US" dirty="0"/>
          </a:p>
        </p:txBody>
      </p:sp>
      <p:sp>
        <p:nvSpPr>
          <p:cNvPr id="12" name="ZoneTexte 11">
            <a:extLst>
              <a:ext uri="{FF2B5EF4-FFF2-40B4-BE49-F238E27FC236}">
                <a16:creationId xmlns:a16="http://schemas.microsoft.com/office/drawing/2014/main" id="{F051333B-BE7D-436E-A0CB-5118F688C7AB}"/>
              </a:ext>
            </a:extLst>
          </p:cNvPr>
          <p:cNvSpPr txBox="1"/>
          <p:nvPr/>
        </p:nvSpPr>
        <p:spPr>
          <a:xfrm>
            <a:off x="8758990" y="4268887"/>
            <a:ext cx="3240505" cy="646331"/>
          </a:xfrm>
          <a:prstGeom prst="rect">
            <a:avLst/>
          </a:prstGeom>
          <a:noFill/>
        </p:spPr>
        <p:txBody>
          <a:bodyPr wrap="square">
            <a:spAutoFit/>
          </a:bodyPr>
          <a:lstStyle/>
          <a:p>
            <a:r>
              <a:rPr lang="en-US" dirty="0">
                <a:hlinkClick r:id="rId6"/>
              </a:rPr>
              <a:t>Troubleshooting and Debugging Techniques</a:t>
            </a:r>
            <a:endParaRPr lang="en-US" dirty="0"/>
          </a:p>
        </p:txBody>
      </p:sp>
      <p:sp>
        <p:nvSpPr>
          <p:cNvPr id="14" name="ZoneTexte 13">
            <a:extLst>
              <a:ext uri="{FF2B5EF4-FFF2-40B4-BE49-F238E27FC236}">
                <a16:creationId xmlns:a16="http://schemas.microsoft.com/office/drawing/2014/main" id="{A6C7FE2A-3CC7-470B-A963-697ECA58932F}"/>
              </a:ext>
            </a:extLst>
          </p:cNvPr>
          <p:cNvSpPr txBox="1"/>
          <p:nvPr/>
        </p:nvSpPr>
        <p:spPr>
          <a:xfrm>
            <a:off x="994610" y="5627513"/>
            <a:ext cx="6096000" cy="369332"/>
          </a:xfrm>
          <a:prstGeom prst="rect">
            <a:avLst/>
          </a:prstGeom>
          <a:noFill/>
        </p:spPr>
        <p:txBody>
          <a:bodyPr wrap="square">
            <a:spAutoFit/>
          </a:bodyPr>
          <a:lstStyle/>
          <a:p>
            <a:r>
              <a:rPr lang="en-US" dirty="0">
                <a:hlinkClick r:id="rId7"/>
              </a:rPr>
              <a:t>Introduction to Git and GitHub | Google</a:t>
            </a:r>
            <a:endParaRPr lang="en-US" dirty="0"/>
          </a:p>
        </p:txBody>
      </p:sp>
      <p:sp>
        <p:nvSpPr>
          <p:cNvPr id="16" name="ZoneTexte 15">
            <a:extLst>
              <a:ext uri="{FF2B5EF4-FFF2-40B4-BE49-F238E27FC236}">
                <a16:creationId xmlns:a16="http://schemas.microsoft.com/office/drawing/2014/main" id="{E1D5ED6A-05E0-4177-969A-79B003D6F1DB}"/>
              </a:ext>
            </a:extLst>
          </p:cNvPr>
          <p:cNvSpPr txBox="1"/>
          <p:nvPr/>
        </p:nvSpPr>
        <p:spPr>
          <a:xfrm>
            <a:off x="994610" y="6123543"/>
            <a:ext cx="6096000" cy="369332"/>
          </a:xfrm>
          <a:prstGeom prst="rect">
            <a:avLst/>
          </a:prstGeom>
          <a:noFill/>
        </p:spPr>
        <p:txBody>
          <a:bodyPr wrap="square">
            <a:spAutoFit/>
          </a:bodyPr>
          <a:lstStyle/>
          <a:p>
            <a:r>
              <a:rPr lang="en-US" dirty="0">
                <a:hlinkClick r:id="rId8"/>
              </a:rPr>
              <a:t>Automating Real-World Tasks with Python | Google</a:t>
            </a:r>
            <a:endParaRPr lang="en-US" dirty="0"/>
          </a:p>
        </p:txBody>
      </p:sp>
      <p:sp>
        <p:nvSpPr>
          <p:cNvPr id="18" name="ZoneTexte 17">
            <a:extLst>
              <a:ext uri="{FF2B5EF4-FFF2-40B4-BE49-F238E27FC236}">
                <a16:creationId xmlns:a16="http://schemas.microsoft.com/office/drawing/2014/main" id="{D743CBB3-0DAF-45FB-AB04-77F03FB56781}"/>
              </a:ext>
            </a:extLst>
          </p:cNvPr>
          <p:cNvSpPr txBox="1"/>
          <p:nvPr/>
        </p:nvSpPr>
        <p:spPr>
          <a:xfrm>
            <a:off x="994610" y="1555956"/>
            <a:ext cx="6096000" cy="369332"/>
          </a:xfrm>
          <a:prstGeom prst="rect">
            <a:avLst/>
          </a:prstGeom>
          <a:noFill/>
        </p:spPr>
        <p:txBody>
          <a:bodyPr wrap="square">
            <a:spAutoFit/>
          </a:bodyPr>
          <a:lstStyle/>
          <a:p>
            <a:r>
              <a:rPr lang="en-US" dirty="0">
                <a:hlinkClick r:id="rId9"/>
              </a:rPr>
              <a:t>Crash Course on Python | Google</a:t>
            </a:r>
            <a:endParaRPr lang="en-US" dirty="0"/>
          </a:p>
        </p:txBody>
      </p:sp>
    </p:spTree>
    <p:extLst>
      <p:ext uri="{BB962C8B-B14F-4D97-AF65-F5344CB8AC3E}">
        <p14:creationId xmlns:p14="http://schemas.microsoft.com/office/powerpoint/2010/main" val="3928430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FDBF2B-B0DC-4AC5-9913-2ED8068FD2BC}"/>
              </a:ext>
            </a:extLst>
          </p:cNvPr>
          <p:cNvSpPr>
            <a:spLocks noGrp="1"/>
          </p:cNvSpPr>
          <p:nvPr>
            <p:ph type="title"/>
          </p:nvPr>
        </p:nvSpPr>
        <p:spPr/>
        <p:txBody>
          <a:bodyPr/>
          <a:lstStyle/>
          <a:p>
            <a:r>
              <a:rPr lang="en-US" dirty="0"/>
              <a:t>First steps with the prompt</a:t>
            </a:r>
          </a:p>
        </p:txBody>
      </p:sp>
      <p:pic>
        <p:nvPicPr>
          <p:cNvPr id="11" name="Espace réservé du contenu 10">
            <a:extLst>
              <a:ext uri="{FF2B5EF4-FFF2-40B4-BE49-F238E27FC236}">
                <a16:creationId xmlns:a16="http://schemas.microsoft.com/office/drawing/2014/main" id="{807E2F6C-5CEA-4BCB-A08C-25C7CBCEFD26}"/>
              </a:ext>
            </a:extLst>
          </p:cNvPr>
          <p:cNvPicPr>
            <a:picLocks noGrp="1" noChangeAspect="1"/>
          </p:cNvPicPr>
          <p:nvPr>
            <p:ph idx="1"/>
          </p:nvPr>
        </p:nvPicPr>
        <p:blipFill>
          <a:blip r:embed="rId2"/>
          <a:stretch>
            <a:fillRect/>
          </a:stretch>
        </p:blipFill>
        <p:spPr>
          <a:xfrm>
            <a:off x="2340502" y="1825625"/>
            <a:ext cx="7510995" cy="4351338"/>
          </a:xfrm>
        </p:spPr>
      </p:pic>
    </p:spTree>
    <p:extLst>
      <p:ext uri="{BB962C8B-B14F-4D97-AF65-F5344CB8AC3E}">
        <p14:creationId xmlns:p14="http://schemas.microsoft.com/office/powerpoint/2010/main" val="21198755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5C15A-B73B-4FF4-BD06-2934C161C1D0}"/>
              </a:ext>
            </a:extLst>
          </p:cNvPr>
          <p:cNvSpPr>
            <a:spLocks noGrp="1"/>
          </p:cNvSpPr>
          <p:nvPr>
            <p:ph type="title"/>
          </p:nvPr>
        </p:nvSpPr>
        <p:spPr/>
        <p:txBody>
          <a:bodyPr/>
          <a:lstStyle/>
          <a:p>
            <a:r>
              <a:rPr lang="en-US" dirty="0"/>
              <a:t>Data Science</a:t>
            </a:r>
          </a:p>
        </p:txBody>
      </p:sp>
      <p:pic>
        <p:nvPicPr>
          <p:cNvPr id="4" name="Image 3">
            <a:hlinkClick r:id="rId2"/>
            <a:extLst>
              <a:ext uri="{FF2B5EF4-FFF2-40B4-BE49-F238E27FC236}">
                <a16:creationId xmlns:a16="http://schemas.microsoft.com/office/drawing/2014/main" id="{E166AF9A-6DE5-4B23-A30E-58354C9E589B}"/>
              </a:ext>
            </a:extLst>
          </p:cNvPr>
          <p:cNvPicPr>
            <a:picLocks noChangeAspect="1"/>
          </p:cNvPicPr>
          <p:nvPr/>
        </p:nvPicPr>
        <p:blipFill>
          <a:blip r:embed="rId3"/>
          <a:stretch>
            <a:fillRect/>
          </a:stretch>
        </p:blipFill>
        <p:spPr>
          <a:xfrm>
            <a:off x="838200" y="1546309"/>
            <a:ext cx="4357299" cy="1325564"/>
          </a:xfrm>
          <a:prstGeom prst="rect">
            <a:avLst/>
          </a:prstGeom>
          <a:ln>
            <a:noFill/>
          </a:ln>
          <a:effectLst>
            <a:outerShdw blurRad="292100" dist="139700" dir="2700000" algn="tl" rotWithShape="0">
              <a:srgbClr val="333333">
                <a:alpha val="65000"/>
              </a:srgbClr>
            </a:outerShdw>
          </a:effectLst>
        </p:spPr>
      </p:pic>
      <p:pic>
        <p:nvPicPr>
          <p:cNvPr id="8" name="Image 7">
            <a:hlinkClick r:id="rId4"/>
            <a:extLst>
              <a:ext uri="{FF2B5EF4-FFF2-40B4-BE49-F238E27FC236}">
                <a16:creationId xmlns:a16="http://schemas.microsoft.com/office/drawing/2014/main" id="{088462CB-8925-4A77-B35F-61E3756ECCDF}"/>
              </a:ext>
            </a:extLst>
          </p:cNvPr>
          <p:cNvPicPr>
            <a:picLocks noChangeAspect="1"/>
          </p:cNvPicPr>
          <p:nvPr/>
        </p:nvPicPr>
        <p:blipFill>
          <a:blip r:embed="rId5"/>
          <a:stretch>
            <a:fillRect/>
          </a:stretch>
        </p:blipFill>
        <p:spPr>
          <a:xfrm>
            <a:off x="838063" y="3358554"/>
            <a:ext cx="2571438" cy="2913909"/>
          </a:xfrm>
          <a:prstGeom prst="rect">
            <a:avLst/>
          </a:prstGeom>
        </p:spPr>
      </p:pic>
      <p:pic>
        <p:nvPicPr>
          <p:cNvPr id="10" name="Image 9">
            <a:hlinkClick r:id="rId6"/>
            <a:extLst>
              <a:ext uri="{FF2B5EF4-FFF2-40B4-BE49-F238E27FC236}">
                <a16:creationId xmlns:a16="http://schemas.microsoft.com/office/drawing/2014/main" id="{11F0944D-181F-4E7D-9649-CED60529D2DC}"/>
              </a:ext>
            </a:extLst>
          </p:cNvPr>
          <p:cNvPicPr>
            <a:picLocks noChangeAspect="1"/>
          </p:cNvPicPr>
          <p:nvPr/>
        </p:nvPicPr>
        <p:blipFill>
          <a:blip r:embed="rId7"/>
          <a:stretch>
            <a:fillRect/>
          </a:stretch>
        </p:blipFill>
        <p:spPr>
          <a:xfrm>
            <a:off x="3524561" y="3358554"/>
            <a:ext cx="2571439" cy="2946318"/>
          </a:xfrm>
          <a:prstGeom prst="rect">
            <a:avLst/>
          </a:prstGeom>
        </p:spPr>
      </p:pic>
      <p:pic>
        <p:nvPicPr>
          <p:cNvPr id="12" name="Image 11">
            <a:hlinkClick r:id="rId8"/>
            <a:extLst>
              <a:ext uri="{FF2B5EF4-FFF2-40B4-BE49-F238E27FC236}">
                <a16:creationId xmlns:a16="http://schemas.microsoft.com/office/drawing/2014/main" id="{7B71AB28-C200-459F-AD00-C26D53995842}"/>
              </a:ext>
            </a:extLst>
          </p:cNvPr>
          <p:cNvPicPr>
            <a:picLocks noChangeAspect="1"/>
          </p:cNvPicPr>
          <p:nvPr/>
        </p:nvPicPr>
        <p:blipFill>
          <a:blip r:embed="rId9"/>
          <a:stretch>
            <a:fillRect/>
          </a:stretch>
        </p:blipFill>
        <p:spPr>
          <a:xfrm>
            <a:off x="6173664" y="3358554"/>
            <a:ext cx="2616330" cy="2946318"/>
          </a:xfrm>
          <a:prstGeom prst="rect">
            <a:avLst/>
          </a:prstGeom>
        </p:spPr>
      </p:pic>
      <p:pic>
        <p:nvPicPr>
          <p:cNvPr id="14" name="Image 13">
            <a:hlinkClick r:id="rId10"/>
            <a:extLst>
              <a:ext uri="{FF2B5EF4-FFF2-40B4-BE49-F238E27FC236}">
                <a16:creationId xmlns:a16="http://schemas.microsoft.com/office/drawing/2014/main" id="{F8DF8759-63EC-4964-B8D0-BF250ECEDB38}"/>
              </a:ext>
            </a:extLst>
          </p:cNvPr>
          <p:cNvPicPr>
            <a:picLocks noChangeAspect="1"/>
          </p:cNvPicPr>
          <p:nvPr/>
        </p:nvPicPr>
        <p:blipFill>
          <a:blip r:embed="rId11"/>
          <a:stretch>
            <a:fillRect/>
          </a:stretch>
        </p:blipFill>
        <p:spPr>
          <a:xfrm>
            <a:off x="8867658" y="3372474"/>
            <a:ext cx="2616330" cy="2932398"/>
          </a:xfrm>
          <a:prstGeom prst="rect">
            <a:avLst/>
          </a:prstGeom>
        </p:spPr>
      </p:pic>
    </p:spTree>
    <p:extLst>
      <p:ext uri="{BB962C8B-B14F-4D97-AF65-F5344CB8AC3E}">
        <p14:creationId xmlns:p14="http://schemas.microsoft.com/office/powerpoint/2010/main" val="3219768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6E90-624A-42B0-B7A0-A51131FDCDE5}"/>
              </a:ext>
            </a:extLst>
          </p:cNvPr>
          <p:cNvSpPr>
            <a:spLocks noGrp="1"/>
          </p:cNvSpPr>
          <p:nvPr>
            <p:ph type="title"/>
          </p:nvPr>
        </p:nvSpPr>
        <p:spPr/>
        <p:txBody>
          <a:bodyPr/>
          <a:lstStyle/>
          <a:p>
            <a:r>
              <a:rPr lang="en-US" dirty="0"/>
              <a:t>Uninstall Python</a:t>
            </a:r>
          </a:p>
        </p:txBody>
      </p:sp>
      <p:pic>
        <p:nvPicPr>
          <p:cNvPr id="5" name="Content Placeholder 4">
            <a:extLst>
              <a:ext uri="{FF2B5EF4-FFF2-40B4-BE49-F238E27FC236}">
                <a16:creationId xmlns:a16="http://schemas.microsoft.com/office/drawing/2014/main" id="{4790E970-4217-4D0D-9CA2-6062EAFE7A61}"/>
              </a:ext>
            </a:extLst>
          </p:cNvPr>
          <p:cNvPicPr>
            <a:picLocks noGrp="1" noChangeAspect="1"/>
          </p:cNvPicPr>
          <p:nvPr>
            <p:ph idx="1"/>
          </p:nvPr>
        </p:nvPicPr>
        <p:blipFill>
          <a:blip r:embed="rId2"/>
          <a:stretch>
            <a:fillRect/>
          </a:stretch>
        </p:blipFill>
        <p:spPr>
          <a:xfrm>
            <a:off x="2563195" y="1825625"/>
            <a:ext cx="7065609" cy="4351338"/>
          </a:xfrm>
        </p:spPr>
      </p:pic>
      <p:pic>
        <p:nvPicPr>
          <p:cNvPr id="6" name="Content Placeholder 4">
            <a:extLst>
              <a:ext uri="{FF2B5EF4-FFF2-40B4-BE49-F238E27FC236}">
                <a16:creationId xmlns:a16="http://schemas.microsoft.com/office/drawing/2014/main" id="{434BBA89-C6C1-4B33-9169-74AE63FE7196}"/>
              </a:ext>
            </a:extLst>
          </p:cNvPr>
          <p:cNvPicPr>
            <a:picLocks noChangeAspect="1"/>
          </p:cNvPicPr>
          <p:nvPr/>
        </p:nvPicPr>
        <p:blipFill>
          <a:blip r:embed="rId3"/>
          <a:stretch>
            <a:fillRect/>
          </a:stretch>
        </p:blipFill>
        <p:spPr>
          <a:xfrm>
            <a:off x="2563194" y="1825625"/>
            <a:ext cx="7065609" cy="4351338"/>
          </a:xfrm>
          <a:prstGeom prst="rect">
            <a:avLst/>
          </a:prstGeom>
        </p:spPr>
      </p:pic>
    </p:spTree>
    <p:extLst>
      <p:ext uri="{BB962C8B-B14F-4D97-AF65-F5344CB8AC3E}">
        <p14:creationId xmlns:p14="http://schemas.microsoft.com/office/powerpoint/2010/main" val="225676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1122-EFFD-4F5F-98C0-6D6EC84ECC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11677B-9762-4B7C-985B-6AC3B0F9D2EF}"/>
              </a:ext>
            </a:extLst>
          </p:cNvPr>
          <p:cNvSpPr>
            <a:spLocks noGrp="1"/>
          </p:cNvSpPr>
          <p:nvPr>
            <p:ph idx="1"/>
          </p:nvPr>
        </p:nvSpPr>
        <p:spPr/>
        <p:txBody>
          <a:bodyPr/>
          <a:lstStyle/>
          <a:p>
            <a:endParaRPr lang="en-US"/>
          </a:p>
        </p:txBody>
      </p:sp>
      <p:pic>
        <p:nvPicPr>
          <p:cNvPr id="5122" name="Picture 2" descr="Basic Data Types in Python">
            <a:extLst>
              <a:ext uri="{FF2B5EF4-FFF2-40B4-BE49-F238E27FC236}">
                <a16:creationId xmlns:a16="http://schemas.microsoft.com/office/drawing/2014/main" id="{379AE205-EF70-4673-8B10-5CECC6271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601EAC-6A7B-43AB-A0F6-C0FE8B66F00B}"/>
              </a:ext>
            </a:extLst>
          </p:cNvPr>
          <p:cNvSpPr txBox="1"/>
          <p:nvPr/>
        </p:nvSpPr>
        <p:spPr>
          <a:xfrm>
            <a:off x="3434720" y="6063734"/>
            <a:ext cx="6201102" cy="369332"/>
          </a:xfrm>
          <a:prstGeom prst="rect">
            <a:avLst/>
          </a:prstGeom>
          <a:noFill/>
        </p:spPr>
        <p:txBody>
          <a:bodyPr wrap="square">
            <a:spAutoFit/>
          </a:bodyPr>
          <a:lstStyle/>
          <a:p>
            <a:r>
              <a:rPr lang="en-US" dirty="0">
                <a:hlinkClick r:id="rId4"/>
              </a:rPr>
              <a:t>https://realpython.com/python-data-types/</a:t>
            </a:r>
            <a:r>
              <a:rPr lang="en-US" dirty="0"/>
              <a:t> </a:t>
            </a:r>
          </a:p>
        </p:txBody>
      </p:sp>
    </p:spTree>
    <p:extLst>
      <p:ext uri="{BB962C8B-B14F-4D97-AF65-F5344CB8AC3E}">
        <p14:creationId xmlns:p14="http://schemas.microsoft.com/office/powerpoint/2010/main" val="2391143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BA3E9A-48F8-487D-9A39-D2AE39B568A6}"/>
              </a:ext>
            </a:extLst>
          </p:cNvPr>
          <p:cNvSpPr>
            <a:spLocks noGrp="1"/>
          </p:cNvSpPr>
          <p:nvPr>
            <p:ph type="title"/>
          </p:nvPr>
        </p:nvSpPr>
        <p:spPr/>
        <p:txBody>
          <a:bodyPr/>
          <a:lstStyle/>
          <a:p>
            <a:r>
              <a:rPr lang="en-US" dirty="0"/>
              <a:t>1. Datatypes </a:t>
            </a:r>
          </a:p>
        </p:txBody>
      </p:sp>
      <p:sp>
        <p:nvSpPr>
          <p:cNvPr id="3" name="Espace réservé du contenu 2">
            <a:extLst>
              <a:ext uri="{FF2B5EF4-FFF2-40B4-BE49-F238E27FC236}">
                <a16:creationId xmlns:a16="http://schemas.microsoft.com/office/drawing/2014/main" id="{846833F9-87EB-470B-A216-A097FA29C47B}"/>
              </a:ext>
            </a:extLst>
          </p:cNvPr>
          <p:cNvSpPr>
            <a:spLocks noGrp="1"/>
          </p:cNvSpPr>
          <p:nvPr>
            <p:ph idx="1"/>
          </p:nvPr>
        </p:nvSpPr>
        <p:spPr/>
        <p:txBody>
          <a:bodyPr/>
          <a:lstStyle/>
          <a:p>
            <a:r>
              <a:rPr lang="en-US" dirty="0"/>
              <a:t>Integer</a:t>
            </a:r>
          </a:p>
          <a:p>
            <a:r>
              <a:rPr lang="en-US" dirty="0"/>
              <a:t>Float</a:t>
            </a:r>
          </a:p>
          <a:p>
            <a:r>
              <a:rPr lang="en-US" dirty="0"/>
              <a:t>String</a:t>
            </a:r>
          </a:p>
          <a:p>
            <a:r>
              <a:rPr lang="en-US" dirty="0"/>
              <a:t>List</a:t>
            </a:r>
          </a:p>
          <a:p>
            <a:r>
              <a:rPr lang="en-US" dirty="0" err="1"/>
              <a:t>Dict</a:t>
            </a:r>
            <a:endParaRPr lang="en-US" dirty="0"/>
          </a:p>
          <a:p>
            <a:r>
              <a:rPr lang="en-US" dirty="0"/>
              <a:t>More advanced datatypes:</a:t>
            </a:r>
          </a:p>
          <a:p>
            <a:pPr lvl="1"/>
            <a:r>
              <a:rPr lang="en-US" dirty="0"/>
              <a:t>Array</a:t>
            </a:r>
          </a:p>
          <a:p>
            <a:pPr lvl="1"/>
            <a:r>
              <a:rPr lang="en-US" dirty="0" err="1"/>
              <a:t>Dataframe</a:t>
            </a:r>
            <a:endParaRPr lang="en-US" dirty="0"/>
          </a:p>
          <a:p>
            <a:pPr lvl="1"/>
            <a:r>
              <a:rPr lang="en-US" dirty="0"/>
              <a:t>…</a:t>
            </a:r>
          </a:p>
          <a:p>
            <a:endParaRPr lang="en-US" dirty="0"/>
          </a:p>
        </p:txBody>
      </p:sp>
    </p:spTree>
    <p:extLst>
      <p:ext uri="{BB962C8B-B14F-4D97-AF65-F5344CB8AC3E}">
        <p14:creationId xmlns:p14="http://schemas.microsoft.com/office/powerpoint/2010/main" val="790308858"/>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66666B8792D0459F9943964E11EA35" ma:contentTypeVersion="13" ma:contentTypeDescription="Create a new document." ma:contentTypeScope="" ma:versionID="67f84d22882ae775f77d28a4e7925151">
  <xsd:schema xmlns:xsd="http://www.w3.org/2001/XMLSchema" xmlns:xs="http://www.w3.org/2001/XMLSchema" xmlns:p="http://schemas.microsoft.com/office/2006/metadata/properties" xmlns:ns3="9dedd0e5-2411-41b4-8289-a9914e1c21fb" xmlns:ns4="4da1fc23-a86a-4917-bd57-590cf338ff58" targetNamespace="http://schemas.microsoft.com/office/2006/metadata/properties" ma:root="true" ma:fieldsID="5d1928b25be7188eb308d360c5367b64" ns3:_="" ns4:_="">
    <xsd:import namespace="9dedd0e5-2411-41b4-8289-a9914e1c21fb"/>
    <xsd:import namespace="4da1fc23-a86a-4917-bd57-590cf338ff5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dd0e5-2411-41b4-8289-a9914e1c21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a1fc23-a86a-4917-bd57-590cf338ff5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25ABC-28A3-4DDF-9A40-7D7751D16888}">
  <ds:schemaRefs>
    <ds:schemaRef ds:uri="http://purl.org/dc/dcmitype/"/>
    <ds:schemaRef ds:uri="http://schemas.microsoft.com/office/infopath/2007/PartnerControls"/>
    <ds:schemaRef ds:uri="http://purl.org/dc/elements/1.1/"/>
    <ds:schemaRef ds:uri="http://schemas.microsoft.com/office/2006/metadata/properties"/>
    <ds:schemaRef ds:uri="9dedd0e5-2411-41b4-8289-a9914e1c21fb"/>
    <ds:schemaRef ds:uri="http://purl.org/dc/terms/"/>
    <ds:schemaRef ds:uri="http://schemas.microsoft.com/office/2006/documentManagement/types"/>
    <ds:schemaRef ds:uri="http://schemas.openxmlformats.org/package/2006/metadata/core-properties"/>
    <ds:schemaRef ds:uri="4da1fc23-a86a-4917-bd57-590cf338ff58"/>
    <ds:schemaRef ds:uri="http://www.w3.org/XML/1998/namespace"/>
  </ds:schemaRefs>
</ds:datastoreItem>
</file>

<file path=customXml/itemProps2.xml><?xml version="1.0" encoding="utf-8"?>
<ds:datastoreItem xmlns:ds="http://schemas.openxmlformats.org/officeDocument/2006/customXml" ds:itemID="{F840C6F6-87D4-4254-8DA5-0D830B91181A}">
  <ds:schemaRefs>
    <ds:schemaRef ds:uri="http://schemas.microsoft.com/sharepoint/v3/contenttype/forms"/>
  </ds:schemaRefs>
</ds:datastoreItem>
</file>

<file path=customXml/itemProps3.xml><?xml version="1.0" encoding="utf-8"?>
<ds:datastoreItem xmlns:ds="http://schemas.openxmlformats.org/officeDocument/2006/customXml" ds:itemID="{747DF13F-E2D7-46FD-B1BC-E159F0960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edd0e5-2411-41b4-8289-a9914e1c21fb"/>
    <ds:schemaRef ds:uri="4da1fc23-a86a-4917-bd57-590cf338ff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634</TotalTime>
  <Words>3011</Words>
  <Application>Microsoft Office PowerPoint</Application>
  <PresentationFormat>Widescreen</PresentationFormat>
  <Paragraphs>563</Paragraphs>
  <Slides>71</Slides>
  <Notes>29</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-apple-system</vt:lpstr>
      <vt:lpstr>Arial</vt:lpstr>
      <vt:lpstr>Calibri</vt:lpstr>
      <vt:lpstr>Consolas</vt:lpstr>
      <vt:lpstr>Helvetica</vt:lpstr>
      <vt:lpstr>Symbol</vt:lpstr>
      <vt:lpstr>Tahoma</vt:lpstr>
      <vt:lpstr>Univers</vt:lpstr>
      <vt:lpstr>GradientVTI</vt:lpstr>
      <vt:lpstr>Python 101</vt:lpstr>
      <vt:lpstr>Plan</vt:lpstr>
      <vt:lpstr>PowerPoint Presentation</vt:lpstr>
      <vt:lpstr>Python distributions</vt:lpstr>
      <vt:lpstr>Winpython64-3.9.10.0</vt:lpstr>
      <vt:lpstr>What you get</vt:lpstr>
      <vt:lpstr>First steps with the prompt</vt:lpstr>
      <vt:lpstr>PowerPoint Presentation</vt:lpstr>
      <vt:lpstr>1. Datatypes </vt:lpstr>
      <vt:lpstr>Numerics &amp; strings</vt:lpstr>
      <vt:lpstr>More on Strings</vt:lpstr>
      <vt:lpstr>PowerPoint Presentation</vt:lpstr>
      <vt:lpstr>Lists &amp; Dictionaries</vt:lpstr>
      <vt:lpstr>More on Lists</vt:lpstr>
      <vt:lpstr>PowerPoint Presentation</vt:lpstr>
      <vt:lpstr>2. Loops , Conditions, Functions </vt:lpstr>
      <vt:lpstr>Loops</vt:lpstr>
      <vt:lpstr>Conditions</vt:lpstr>
      <vt:lpstr>PowerPoint Presentation</vt:lpstr>
      <vt:lpstr>Scripts</vt:lpstr>
      <vt:lpstr>Functions</vt:lpstr>
      <vt:lpstr>PowerPoint Presentation</vt:lpstr>
      <vt:lpstr>Built-in Functions </vt:lpstr>
      <vt:lpstr>PowerPoint Presentation</vt:lpstr>
      <vt:lpstr>Standard Modules</vt:lpstr>
      <vt:lpstr>Standard Modules (2) Exercise</vt:lpstr>
      <vt:lpstr>User-defined Modules</vt:lpstr>
      <vt:lpstr>More on import and namespaces </vt:lpstr>
      <vt:lpstr>PowerPoint Presentation</vt:lpstr>
      <vt:lpstr>Development environments</vt:lpstr>
      <vt:lpstr>PowerPoint Presentation</vt:lpstr>
      <vt:lpstr>Jupyter</vt:lpstr>
      <vt:lpstr>Before Jupyter IPython</vt:lpstr>
      <vt:lpstr>Before Jupyter Ipython Qt Console</vt:lpstr>
      <vt:lpstr>PowerPoint Presentation</vt:lpstr>
      <vt:lpstr>PowerPoint Presentation</vt:lpstr>
      <vt:lpstr>PowerPoint Presentation</vt:lpstr>
      <vt:lpstr>PowerPoint Presentation</vt:lpstr>
      <vt:lpstr>Visual Studio Code Recommended editor for Python</vt:lpstr>
      <vt:lpstr>Notebook format for interactivity</vt:lpstr>
      <vt:lpstr>PowerPoint Presentation</vt:lpstr>
      <vt:lpstr>3. Import/export data from files</vt:lpstr>
      <vt:lpstr>Reading files</vt:lpstr>
      <vt:lpstr>Writing files</vt:lpstr>
      <vt:lpstr>More on Files</vt:lpstr>
      <vt:lpstr>PowerPoint Presentation</vt:lpstr>
      <vt:lpstr>Virtual Environments venv</vt:lpstr>
      <vt:lpstr>PowerPoint Presentation</vt:lpstr>
      <vt:lpstr>Docker</vt:lpstr>
      <vt:lpstr>PowerPoint Presentation</vt:lpstr>
      <vt:lpstr>Unit testing</vt:lpstr>
      <vt:lpstr>More on Object-Oriented Programming</vt:lpstr>
      <vt:lpstr>More on text processing</vt:lpstr>
      <vt:lpstr>More resources Books</vt:lpstr>
      <vt:lpstr>Exercises</vt:lpstr>
      <vt:lpstr>Weather.py build a scientific app with Python</vt:lpstr>
      <vt:lpstr>Immo.py</vt:lpstr>
      <vt:lpstr>Immo.py</vt:lpstr>
      <vt:lpstr>Immo.py</vt:lpstr>
      <vt:lpstr>Immo.py</vt:lpstr>
      <vt:lpstr>Music.py</vt:lpstr>
      <vt:lpstr>Music for loop</vt:lpstr>
      <vt:lpstr>Music Dict</vt:lpstr>
      <vt:lpstr>Music taste analysis</vt:lpstr>
      <vt:lpstr>Music taste analysis</vt:lpstr>
      <vt:lpstr>PowerPoint Presentation</vt:lpstr>
      <vt:lpstr>Music recommendation</vt:lpstr>
      <vt:lpstr>Sources</vt:lpstr>
      <vt:lpstr>Go further</vt:lpstr>
      <vt:lpstr>Data Science</vt:lpstr>
      <vt:lpstr>Uninstall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101</dc:title>
  <dc:creator>Yann Debray</dc:creator>
  <cp:lastModifiedBy>Yann Debray</cp:lastModifiedBy>
  <cp:revision>18</cp:revision>
  <dcterms:created xsi:type="dcterms:W3CDTF">2021-01-23T14:57:58Z</dcterms:created>
  <dcterms:modified xsi:type="dcterms:W3CDTF">2024-01-22T15:52:29Z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0x0101006F66666B8792D0459F9943964E11EA35</vt:lpwstr>
  </property>
</Properties>
</file>